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Averag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22859932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22859932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22859932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22859932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22859932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22859932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22859932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22859932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22859932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22859932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23aa96a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623aa96a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2441c89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2441c89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2441c89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62441c89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22859932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22859932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22859932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22859932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22859932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22859932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22859932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22859932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15.png"/><Relationship Id="rId5" Type="http://schemas.openxmlformats.org/officeDocument/2006/relationships/image" Target="../media/image26.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27.png"/><Relationship Id="rId8"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32.png"/><Relationship Id="rId7"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21.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49800" y="1279950"/>
            <a:ext cx="5017500" cy="157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3000"/>
              <a:t>Multi-class Classifications  of Malicious URLs using Deep Learning </a:t>
            </a:r>
            <a:endParaRPr sz="3000"/>
          </a:p>
        </p:txBody>
      </p:sp>
      <p:sp>
        <p:nvSpPr>
          <p:cNvPr id="229" name="Google Shape;229;p17"/>
          <p:cNvSpPr txBox="1"/>
          <p:nvPr>
            <p:ph idx="1" type="subTitle"/>
          </p:nvPr>
        </p:nvSpPr>
        <p:spPr>
          <a:xfrm>
            <a:off x="4635500" y="3790950"/>
            <a:ext cx="4249500" cy="9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University of Toronto School of Continuing Studies</a:t>
            </a:r>
            <a:endParaRPr/>
          </a:p>
          <a:p>
            <a:pPr indent="0" lvl="0" marL="0" rtl="0" algn="r">
              <a:spcBef>
                <a:spcPts val="0"/>
              </a:spcBef>
              <a:spcAft>
                <a:spcPts val="0"/>
              </a:spcAft>
              <a:buNone/>
            </a:pPr>
            <a:r>
              <a:rPr lang="en-GB"/>
              <a:t>SCS 3546 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Choosing Activation Function and Weights Initializer</a:t>
            </a:r>
            <a:endParaRPr>
              <a:solidFill>
                <a:schemeClr val="dk2"/>
              </a:solidFill>
            </a:endParaRPr>
          </a:p>
        </p:txBody>
      </p:sp>
      <p:sp>
        <p:nvSpPr>
          <p:cNvPr id="335" name="Google Shape;335;p26"/>
          <p:cNvSpPr txBox="1"/>
          <p:nvPr>
            <p:ph idx="1" type="body"/>
          </p:nvPr>
        </p:nvSpPr>
        <p:spPr>
          <a:xfrm>
            <a:off x="557625" y="1342450"/>
            <a:ext cx="38331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There are number of algorithms available for activation functions. In general, </a:t>
            </a:r>
            <a:r>
              <a:rPr b="1" lang="en-GB" sz="1200">
                <a:solidFill>
                  <a:srgbClr val="FF9900"/>
                </a:solidFill>
              </a:rPr>
              <a:t>rectified linear unit</a:t>
            </a:r>
            <a:r>
              <a:rPr lang="en-GB" sz="1200"/>
              <a:t> works best for regular  artificial neural network (ANN) and convolutional network (CNN). </a:t>
            </a:r>
            <a:r>
              <a:rPr b="1" lang="en-GB" sz="1200">
                <a:solidFill>
                  <a:srgbClr val="FF9900"/>
                </a:solidFill>
              </a:rPr>
              <a:t>Sigmoid</a:t>
            </a:r>
            <a:r>
              <a:rPr lang="en-GB" sz="1200"/>
              <a:t> works best for RNNs.</a:t>
            </a:r>
            <a:endParaRPr sz="1200"/>
          </a:p>
        </p:txBody>
      </p:sp>
      <p:pic>
        <p:nvPicPr>
          <p:cNvPr id="336" name="Google Shape;336;p26"/>
          <p:cNvPicPr preferRelativeResize="0"/>
          <p:nvPr/>
        </p:nvPicPr>
        <p:blipFill>
          <a:blip r:embed="rId3">
            <a:alphaModFix/>
          </a:blip>
          <a:stretch>
            <a:fillRect/>
          </a:stretch>
        </p:blipFill>
        <p:spPr>
          <a:xfrm>
            <a:off x="665275" y="2606350"/>
            <a:ext cx="3095300" cy="2099175"/>
          </a:xfrm>
          <a:prstGeom prst="rect">
            <a:avLst/>
          </a:prstGeom>
          <a:noFill/>
          <a:ln>
            <a:noFill/>
          </a:ln>
        </p:spPr>
      </p:pic>
      <p:pic>
        <p:nvPicPr>
          <p:cNvPr id="337" name="Google Shape;337;p26"/>
          <p:cNvPicPr preferRelativeResize="0"/>
          <p:nvPr/>
        </p:nvPicPr>
        <p:blipFill>
          <a:blip r:embed="rId4">
            <a:alphaModFix/>
          </a:blip>
          <a:stretch>
            <a:fillRect/>
          </a:stretch>
        </p:blipFill>
        <p:spPr>
          <a:xfrm>
            <a:off x="4857300" y="2606350"/>
            <a:ext cx="3095300" cy="2074748"/>
          </a:xfrm>
          <a:prstGeom prst="rect">
            <a:avLst/>
          </a:prstGeom>
          <a:noFill/>
          <a:ln>
            <a:noFill/>
          </a:ln>
        </p:spPr>
      </p:pic>
      <p:sp>
        <p:nvSpPr>
          <p:cNvPr id="338" name="Google Shape;338;p26"/>
          <p:cNvSpPr txBox="1"/>
          <p:nvPr>
            <p:ph idx="1" type="body"/>
          </p:nvPr>
        </p:nvSpPr>
        <p:spPr>
          <a:xfrm>
            <a:off x="4814876" y="1342450"/>
            <a:ext cx="35913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The initial values of weights play a huge role in the speed of learning and final accuracy. Multiple initialization techniques exist.</a:t>
            </a:r>
            <a:br>
              <a:rPr lang="en-GB" sz="1200"/>
            </a:br>
            <a:r>
              <a:rPr b="1" lang="en-GB" sz="1200">
                <a:solidFill>
                  <a:srgbClr val="FF9900"/>
                </a:solidFill>
              </a:rPr>
              <a:t>Random normal</a:t>
            </a:r>
            <a:r>
              <a:rPr lang="en-GB" sz="1200"/>
              <a:t> works best for most cases.</a:t>
            </a:r>
            <a:endParaRPr sz="1200"/>
          </a:p>
          <a:p>
            <a:pPr indent="0" lvl="0" marL="0" rtl="0" algn="l">
              <a:spcBef>
                <a:spcPts val="1600"/>
              </a:spcBef>
              <a:spcAft>
                <a:spcPts val="1600"/>
              </a:spcAft>
              <a:buNone/>
            </a:pPr>
            <a:r>
              <a:t/>
            </a:r>
            <a:endParaRPr sz="1200"/>
          </a:p>
        </p:txBody>
      </p:sp>
      <p:sp>
        <p:nvSpPr>
          <p:cNvPr id="339" name="Google Shape;339;p26"/>
          <p:cNvSpPr txBox="1"/>
          <p:nvPr>
            <p:ph idx="1" type="body"/>
          </p:nvPr>
        </p:nvSpPr>
        <p:spPr>
          <a:xfrm>
            <a:off x="1974100" y="4703450"/>
            <a:ext cx="1435800" cy="3849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9900"/>
                </a:solidFill>
              </a:rPr>
              <a:t>relu</a:t>
            </a:r>
            <a:endParaRPr>
              <a:solidFill>
                <a:srgbClr val="FF9900"/>
              </a:solidFill>
            </a:endParaRPr>
          </a:p>
        </p:txBody>
      </p:sp>
      <p:sp>
        <p:nvSpPr>
          <p:cNvPr id="340" name="Google Shape;340;p26"/>
          <p:cNvSpPr txBox="1"/>
          <p:nvPr>
            <p:ph idx="1" type="body"/>
          </p:nvPr>
        </p:nvSpPr>
        <p:spPr>
          <a:xfrm>
            <a:off x="5593600" y="4703450"/>
            <a:ext cx="2583900" cy="3849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9900"/>
                </a:solidFill>
              </a:rPr>
              <a:t>r</a:t>
            </a:r>
            <a:r>
              <a:rPr b="1" lang="en-GB">
                <a:solidFill>
                  <a:srgbClr val="FF9900"/>
                </a:solidFill>
              </a:rPr>
              <a:t>andom_normal</a:t>
            </a:r>
            <a:endParaRPr>
              <a:solidFill>
                <a:srgbClr val="FF99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Batch Normalization</a:t>
            </a:r>
            <a:endParaRPr sz="1300">
              <a:solidFill>
                <a:schemeClr val="dk2"/>
              </a:solidFill>
              <a:latin typeface="Lato"/>
              <a:ea typeface="Lato"/>
              <a:cs typeface="Lato"/>
              <a:sym typeface="Lato"/>
            </a:endParaRPr>
          </a:p>
        </p:txBody>
      </p:sp>
      <p:sp>
        <p:nvSpPr>
          <p:cNvPr id="346" name="Google Shape;346;p27"/>
          <p:cNvSpPr txBox="1"/>
          <p:nvPr>
            <p:ph idx="1" type="body"/>
          </p:nvPr>
        </p:nvSpPr>
        <p:spPr>
          <a:xfrm>
            <a:off x="710025" y="1342450"/>
            <a:ext cx="45768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Batch normalization is an important technique to vanishing and exploiting gradients during gradient descent. Batch normalization help achieve higher accuracies with lower epochs, hence is also an optimization technique.</a:t>
            </a:r>
            <a:endParaRPr sz="1200"/>
          </a:p>
        </p:txBody>
      </p:sp>
      <p:pic>
        <p:nvPicPr>
          <p:cNvPr id="347" name="Google Shape;347;p27"/>
          <p:cNvPicPr preferRelativeResize="0"/>
          <p:nvPr/>
        </p:nvPicPr>
        <p:blipFill>
          <a:blip r:embed="rId3">
            <a:alphaModFix/>
          </a:blip>
          <a:stretch>
            <a:fillRect/>
          </a:stretch>
        </p:blipFill>
        <p:spPr>
          <a:xfrm>
            <a:off x="1048137" y="2348000"/>
            <a:ext cx="3657525" cy="2504775"/>
          </a:xfrm>
          <a:prstGeom prst="rect">
            <a:avLst/>
          </a:prstGeom>
          <a:noFill/>
          <a:ln>
            <a:noFill/>
          </a:ln>
        </p:spPr>
      </p:pic>
      <p:pic>
        <p:nvPicPr>
          <p:cNvPr id="348" name="Google Shape;348;p27"/>
          <p:cNvPicPr preferRelativeResize="0"/>
          <p:nvPr/>
        </p:nvPicPr>
        <p:blipFill>
          <a:blip r:embed="rId4">
            <a:alphaModFix/>
          </a:blip>
          <a:stretch>
            <a:fillRect/>
          </a:stretch>
        </p:blipFill>
        <p:spPr>
          <a:xfrm>
            <a:off x="5838275" y="2786050"/>
            <a:ext cx="2696525" cy="2142925"/>
          </a:xfrm>
          <a:prstGeom prst="rect">
            <a:avLst/>
          </a:prstGeom>
          <a:noFill/>
          <a:ln>
            <a:noFill/>
          </a:ln>
        </p:spPr>
      </p:pic>
      <p:pic>
        <p:nvPicPr>
          <p:cNvPr id="349" name="Google Shape;349;p27"/>
          <p:cNvPicPr preferRelativeResize="0"/>
          <p:nvPr/>
        </p:nvPicPr>
        <p:blipFill>
          <a:blip r:embed="rId5">
            <a:alphaModFix/>
          </a:blip>
          <a:stretch>
            <a:fillRect/>
          </a:stretch>
        </p:blipFill>
        <p:spPr>
          <a:xfrm>
            <a:off x="5838275" y="532650"/>
            <a:ext cx="2696524" cy="2115301"/>
          </a:xfrm>
          <a:prstGeom prst="rect">
            <a:avLst/>
          </a:prstGeom>
          <a:noFill/>
          <a:ln>
            <a:noFill/>
          </a:ln>
        </p:spPr>
      </p:pic>
      <p:pic>
        <p:nvPicPr>
          <p:cNvPr id="350" name="Google Shape;350;p27"/>
          <p:cNvPicPr preferRelativeResize="0"/>
          <p:nvPr/>
        </p:nvPicPr>
        <p:blipFill>
          <a:blip r:embed="rId6">
            <a:alphaModFix/>
          </a:blip>
          <a:stretch>
            <a:fillRect/>
          </a:stretch>
        </p:blipFill>
        <p:spPr>
          <a:xfrm>
            <a:off x="8564990" y="3533525"/>
            <a:ext cx="412700" cy="37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Optimizers and Learning Rates</a:t>
            </a:r>
            <a:endParaRPr>
              <a:solidFill>
                <a:schemeClr val="dk2"/>
              </a:solidFill>
            </a:endParaRPr>
          </a:p>
        </p:txBody>
      </p:sp>
      <p:sp>
        <p:nvSpPr>
          <p:cNvPr id="356" name="Google Shape;356;p28"/>
          <p:cNvSpPr txBox="1"/>
          <p:nvPr>
            <p:ph idx="1" type="body"/>
          </p:nvPr>
        </p:nvSpPr>
        <p:spPr>
          <a:xfrm>
            <a:off x="176625" y="1342450"/>
            <a:ext cx="31380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Optimizer are key tools, that help gradient descent, achieve faster results. Optimizers are algorithms, that helps speed up the training process.</a:t>
            </a:r>
            <a:endParaRPr sz="1200"/>
          </a:p>
        </p:txBody>
      </p:sp>
      <p:sp>
        <p:nvSpPr>
          <p:cNvPr id="357" name="Google Shape;357;p28"/>
          <p:cNvSpPr txBox="1"/>
          <p:nvPr>
            <p:ph idx="1" type="body"/>
          </p:nvPr>
        </p:nvSpPr>
        <p:spPr>
          <a:xfrm>
            <a:off x="3425325" y="1174300"/>
            <a:ext cx="33774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Learning rate is the rate at  which the weights will change in response to the estimated error. It is the speed at which the model is expected to learn from the training data and adjust its weights. Learning rates work in conjunction with the optimizer.</a:t>
            </a:r>
            <a:endParaRPr sz="1200"/>
          </a:p>
        </p:txBody>
      </p:sp>
      <p:pic>
        <p:nvPicPr>
          <p:cNvPr id="358" name="Google Shape;358;p28"/>
          <p:cNvPicPr preferRelativeResize="0"/>
          <p:nvPr/>
        </p:nvPicPr>
        <p:blipFill>
          <a:blip r:embed="rId3">
            <a:alphaModFix/>
          </a:blip>
          <a:stretch>
            <a:fillRect/>
          </a:stretch>
        </p:blipFill>
        <p:spPr>
          <a:xfrm>
            <a:off x="261192" y="2587300"/>
            <a:ext cx="3053509" cy="2074750"/>
          </a:xfrm>
          <a:prstGeom prst="rect">
            <a:avLst/>
          </a:prstGeom>
          <a:noFill/>
          <a:ln>
            <a:noFill/>
          </a:ln>
        </p:spPr>
      </p:pic>
      <p:pic>
        <p:nvPicPr>
          <p:cNvPr id="359" name="Google Shape;359;p28"/>
          <p:cNvPicPr preferRelativeResize="0"/>
          <p:nvPr/>
        </p:nvPicPr>
        <p:blipFill>
          <a:blip r:embed="rId4">
            <a:alphaModFix/>
          </a:blip>
          <a:stretch>
            <a:fillRect/>
          </a:stretch>
        </p:blipFill>
        <p:spPr>
          <a:xfrm>
            <a:off x="3559750" y="2587300"/>
            <a:ext cx="3093836" cy="2074750"/>
          </a:xfrm>
          <a:prstGeom prst="rect">
            <a:avLst/>
          </a:prstGeom>
          <a:noFill/>
          <a:ln>
            <a:noFill/>
          </a:ln>
        </p:spPr>
      </p:pic>
      <p:pic>
        <p:nvPicPr>
          <p:cNvPr id="360" name="Google Shape;360;p28"/>
          <p:cNvPicPr preferRelativeResize="0"/>
          <p:nvPr/>
        </p:nvPicPr>
        <p:blipFill>
          <a:blip r:embed="rId5">
            <a:alphaModFix/>
          </a:blip>
          <a:stretch>
            <a:fillRect/>
          </a:stretch>
        </p:blipFill>
        <p:spPr>
          <a:xfrm>
            <a:off x="6976950" y="450850"/>
            <a:ext cx="1833675" cy="1450036"/>
          </a:xfrm>
          <a:prstGeom prst="rect">
            <a:avLst/>
          </a:prstGeom>
          <a:noFill/>
          <a:ln>
            <a:noFill/>
          </a:ln>
        </p:spPr>
      </p:pic>
      <p:pic>
        <p:nvPicPr>
          <p:cNvPr id="361" name="Google Shape;361;p28"/>
          <p:cNvPicPr preferRelativeResize="0"/>
          <p:nvPr/>
        </p:nvPicPr>
        <p:blipFill>
          <a:blip r:embed="rId6">
            <a:alphaModFix/>
          </a:blip>
          <a:stretch>
            <a:fillRect/>
          </a:stretch>
        </p:blipFill>
        <p:spPr>
          <a:xfrm>
            <a:off x="6976950" y="1984375"/>
            <a:ext cx="1833675" cy="1464980"/>
          </a:xfrm>
          <a:prstGeom prst="rect">
            <a:avLst/>
          </a:prstGeom>
          <a:noFill/>
          <a:ln>
            <a:noFill/>
          </a:ln>
        </p:spPr>
      </p:pic>
      <p:pic>
        <p:nvPicPr>
          <p:cNvPr id="362" name="Google Shape;362;p28"/>
          <p:cNvPicPr preferRelativeResize="0"/>
          <p:nvPr/>
        </p:nvPicPr>
        <p:blipFill>
          <a:blip r:embed="rId7">
            <a:alphaModFix/>
          </a:blip>
          <a:stretch>
            <a:fillRect/>
          </a:stretch>
        </p:blipFill>
        <p:spPr>
          <a:xfrm>
            <a:off x="6976950" y="3532850"/>
            <a:ext cx="1812524" cy="1450025"/>
          </a:xfrm>
          <a:prstGeom prst="rect">
            <a:avLst/>
          </a:prstGeom>
          <a:noFill/>
          <a:ln>
            <a:noFill/>
          </a:ln>
        </p:spPr>
      </p:pic>
      <p:pic>
        <p:nvPicPr>
          <p:cNvPr id="363" name="Google Shape;363;p28"/>
          <p:cNvPicPr preferRelativeResize="0"/>
          <p:nvPr/>
        </p:nvPicPr>
        <p:blipFill>
          <a:blip r:embed="rId8">
            <a:alphaModFix/>
          </a:blip>
          <a:stretch>
            <a:fillRect/>
          </a:stretch>
        </p:blipFill>
        <p:spPr>
          <a:xfrm>
            <a:off x="8584040" y="937825"/>
            <a:ext cx="412700" cy="370025"/>
          </a:xfrm>
          <a:prstGeom prst="rect">
            <a:avLst/>
          </a:prstGeom>
          <a:noFill/>
          <a:ln>
            <a:noFill/>
          </a:ln>
        </p:spPr>
      </p:pic>
      <p:sp>
        <p:nvSpPr>
          <p:cNvPr id="364" name="Google Shape;364;p28"/>
          <p:cNvSpPr txBox="1"/>
          <p:nvPr>
            <p:ph idx="1" type="body"/>
          </p:nvPr>
        </p:nvSpPr>
        <p:spPr>
          <a:xfrm>
            <a:off x="1481550" y="4662050"/>
            <a:ext cx="1435800" cy="3849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9900"/>
                </a:solidFill>
              </a:rPr>
              <a:t>adam</a:t>
            </a:r>
            <a:endParaRPr>
              <a:solidFill>
                <a:srgbClr val="FF9900"/>
              </a:solidFill>
            </a:endParaRPr>
          </a:p>
        </p:txBody>
      </p:sp>
      <p:sp>
        <p:nvSpPr>
          <p:cNvPr id="365" name="Google Shape;365;p28"/>
          <p:cNvSpPr txBox="1"/>
          <p:nvPr>
            <p:ph idx="1" type="body"/>
          </p:nvPr>
        </p:nvSpPr>
        <p:spPr>
          <a:xfrm>
            <a:off x="4885125" y="4662050"/>
            <a:ext cx="1435800" cy="3849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9900"/>
                </a:solidFill>
              </a:rPr>
              <a:t>0.001</a:t>
            </a:r>
            <a:endParaRPr>
              <a:solidFill>
                <a:srgbClr val="FF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Overfitting Management</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Regularization and Dropout rate</a:t>
            </a:r>
            <a:endParaRPr>
              <a:solidFill>
                <a:schemeClr val="dk2"/>
              </a:solidFill>
            </a:endParaRPr>
          </a:p>
        </p:txBody>
      </p:sp>
      <p:sp>
        <p:nvSpPr>
          <p:cNvPr id="371" name="Google Shape;371;p29"/>
          <p:cNvSpPr txBox="1"/>
          <p:nvPr>
            <p:ph idx="1" type="body"/>
          </p:nvPr>
        </p:nvSpPr>
        <p:spPr>
          <a:xfrm>
            <a:off x="100425" y="1342450"/>
            <a:ext cx="31380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100"/>
              <a:t>Regularization is an important technique for managing overfitting in neural networks. Regularization algorithms provide an adjustments to the model parameters after they are updated. The adjustment reduces the variance in the model by providing a penalty when overfitting.</a:t>
            </a:r>
            <a:endParaRPr sz="1100"/>
          </a:p>
        </p:txBody>
      </p:sp>
      <p:sp>
        <p:nvSpPr>
          <p:cNvPr id="372" name="Google Shape;372;p29"/>
          <p:cNvSpPr txBox="1"/>
          <p:nvPr>
            <p:ph idx="1" type="body"/>
          </p:nvPr>
        </p:nvSpPr>
        <p:spPr>
          <a:xfrm>
            <a:off x="3349125" y="1326700"/>
            <a:ext cx="33774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100"/>
              <a:t>Dropout works during forward propagation. By default, during forward propagation, the output of each node in the layer is sent every node in the next layer. When using dropout, the outputs of some of the nodes in the layer are dropped randomly.</a:t>
            </a:r>
            <a:endParaRPr sz="1100"/>
          </a:p>
        </p:txBody>
      </p:sp>
      <p:pic>
        <p:nvPicPr>
          <p:cNvPr id="373" name="Google Shape;373;p29"/>
          <p:cNvPicPr preferRelativeResize="0"/>
          <p:nvPr/>
        </p:nvPicPr>
        <p:blipFill>
          <a:blip r:embed="rId3">
            <a:alphaModFix/>
          </a:blip>
          <a:stretch>
            <a:fillRect/>
          </a:stretch>
        </p:blipFill>
        <p:spPr>
          <a:xfrm>
            <a:off x="108800" y="2782325"/>
            <a:ext cx="3205824" cy="2130926"/>
          </a:xfrm>
          <a:prstGeom prst="rect">
            <a:avLst/>
          </a:prstGeom>
          <a:noFill/>
          <a:ln>
            <a:noFill/>
          </a:ln>
        </p:spPr>
      </p:pic>
      <p:pic>
        <p:nvPicPr>
          <p:cNvPr id="374" name="Google Shape;374;p29"/>
          <p:cNvPicPr preferRelativeResize="0"/>
          <p:nvPr/>
        </p:nvPicPr>
        <p:blipFill>
          <a:blip r:embed="rId4">
            <a:alphaModFix/>
          </a:blip>
          <a:stretch>
            <a:fillRect/>
          </a:stretch>
        </p:blipFill>
        <p:spPr>
          <a:xfrm>
            <a:off x="3466325" y="2782325"/>
            <a:ext cx="3205824" cy="2154428"/>
          </a:xfrm>
          <a:prstGeom prst="rect">
            <a:avLst/>
          </a:prstGeom>
          <a:noFill/>
          <a:ln>
            <a:noFill/>
          </a:ln>
        </p:spPr>
      </p:pic>
      <p:pic>
        <p:nvPicPr>
          <p:cNvPr id="375" name="Google Shape;375;p29"/>
          <p:cNvPicPr preferRelativeResize="0"/>
          <p:nvPr/>
        </p:nvPicPr>
        <p:blipFill>
          <a:blip r:embed="rId5">
            <a:alphaModFix/>
          </a:blip>
          <a:stretch>
            <a:fillRect/>
          </a:stretch>
        </p:blipFill>
        <p:spPr>
          <a:xfrm>
            <a:off x="6808650" y="1250500"/>
            <a:ext cx="2156325" cy="1712600"/>
          </a:xfrm>
          <a:prstGeom prst="rect">
            <a:avLst/>
          </a:prstGeom>
          <a:noFill/>
          <a:ln>
            <a:noFill/>
          </a:ln>
        </p:spPr>
      </p:pic>
      <p:pic>
        <p:nvPicPr>
          <p:cNvPr id="376" name="Google Shape;376;p29"/>
          <p:cNvPicPr preferRelativeResize="0"/>
          <p:nvPr/>
        </p:nvPicPr>
        <p:blipFill>
          <a:blip r:embed="rId6">
            <a:alphaModFix/>
          </a:blip>
          <a:stretch>
            <a:fillRect/>
          </a:stretch>
        </p:blipFill>
        <p:spPr>
          <a:xfrm>
            <a:off x="6797175" y="3063237"/>
            <a:ext cx="2156325" cy="1721214"/>
          </a:xfrm>
          <a:prstGeom prst="rect">
            <a:avLst/>
          </a:prstGeom>
          <a:noFill/>
          <a:ln>
            <a:noFill/>
          </a:ln>
        </p:spPr>
      </p:pic>
      <p:pic>
        <p:nvPicPr>
          <p:cNvPr id="377" name="Google Shape;377;p29"/>
          <p:cNvPicPr preferRelativeResize="0"/>
          <p:nvPr/>
        </p:nvPicPr>
        <p:blipFill>
          <a:blip r:embed="rId7">
            <a:alphaModFix/>
          </a:blip>
          <a:stretch>
            <a:fillRect/>
          </a:stretch>
        </p:blipFill>
        <p:spPr>
          <a:xfrm>
            <a:off x="8612615" y="1804600"/>
            <a:ext cx="412700" cy="37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0"/>
          <p:cNvSpPr txBox="1"/>
          <p:nvPr>
            <p:ph type="title"/>
          </p:nvPr>
        </p:nvSpPr>
        <p:spPr>
          <a:xfrm>
            <a:off x="306900" y="2944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Evaluation</a:t>
            </a:r>
            <a:endParaRPr/>
          </a:p>
        </p:txBody>
      </p:sp>
      <p:sp>
        <p:nvSpPr>
          <p:cNvPr id="383" name="Google Shape;383;p30"/>
          <p:cNvSpPr txBox="1"/>
          <p:nvPr/>
        </p:nvSpPr>
        <p:spPr>
          <a:xfrm>
            <a:off x="313650" y="892451"/>
            <a:ext cx="3018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Tuning Deep Neural Network</a:t>
            </a:r>
            <a:endParaRPr sz="1800">
              <a:solidFill>
                <a:srgbClr val="CACACA"/>
              </a:solidFill>
              <a:latin typeface="Average"/>
              <a:ea typeface="Average"/>
              <a:cs typeface="Average"/>
              <a:sym typeface="Average"/>
            </a:endParaRPr>
          </a:p>
        </p:txBody>
      </p:sp>
      <p:sp>
        <p:nvSpPr>
          <p:cNvPr id="384" name="Google Shape;384;p30"/>
          <p:cNvSpPr txBox="1"/>
          <p:nvPr/>
        </p:nvSpPr>
        <p:spPr>
          <a:xfrm>
            <a:off x="313650" y="238406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Tuning Back Propagation</a:t>
            </a:r>
            <a:endParaRPr>
              <a:solidFill>
                <a:srgbClr val="CACACA"/>
              </a:solidFill>
              <a:latin typeface="Montserrat"/>
              <a:ea typeface="Montserrat"/>
              <a:cs typeface="Montserrat"/>
              <a:sym typeface="Montserrat"/>
            </a:endParaRPr>
          </a:p>
        </p:txBody>
      </p:sp>
      <p:sp>
        <p:nvSpPr>
          <p:cNvPr id="385" name="Google Shape;385;p30"/>
          <p:cNvSpPr txBox="1"/>
          <p:nvPr/>
        </p:nvSpPr>
        <p:spPr>
          <a:xfrm>
            <a:off x="313647" y="35726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Overfitting Management</a:t>
            </a:r>
            <a:endParaRPr sz="1800">
              <a:solidFill>
                <a:srgbClr val="CACACA"/>
              </a:solidFill>
              <a:latin typeface="Average"/>
              <a:ea typeface="Average"/>
              <a:cs typeface="Average"/>
              <a:sym typeface="Average"/>
            </a:endParaRPr>
          </a:p>
        </p:txBody>
      </p:sp>
      <p:sp>
        <p:nvSpPr>
          <p:cNvPr id="386" name="Google Shape;386;p30"/>
          <p:cNvSpPr txBox="1"/>
          <p:nvPr/>
        </p:nvSpPr>
        <p:spPr>
          <a:xfrm>
            <a:off x="5664300" y="3638275"/>
            <a:ext cx="1939500" cy="2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Montserrat"/>
                <a:ea typeface="Montserrat"/>
                <a:cs typeface="Montserrat"/>
                <a:sym typeface="Montserrat"/>
              </a:rPr>
              <a:t>SCS 3253 Machine Learning</a:t>
            </a:r>
            <a:endParaRPr sz="900">
              <a:solidFill>
                <a:schemeClr val="lt1"/>
              </a:solidFill>
              <a:latin typeface="Montserrat"/>
              <a:ea typeface="Montserrat"/>
              <a:cs typeface="Montserrat"/>
              <a:sym typeface="Montserrat"/>
            </a:endParaRPr>
          </a:p>
        </p:txBody>
      </p:sp>
      <p:sp>
        <p:nvSpPr>
          <p:cNvPr id="387" name="Google Shape;387;p30"/>
          <p:cNvSpPr txBox="1"/>
          <p:nvPr/>
        </p:nvSpPr>
        <p:spPr>
          <a:xfrm>
            <a:off x="376524" y="1137982"/>
            <a:ext cx="4416900" cy="1108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Epoch and Batch size tuning: </a:t>
            </a:r>
            <a:r>
              <a:rPr b="1" lang="en-GB" sz="1200">
                <a:solidFill>
                  <a:srgbClr val="FF9900"/>
                </a:solidFill>
                <a:latin typeface="Montserrat"/>
                <a:ea typeface="Montserrat"/>
                <a:cs typeface="Montserrat"/>
                <a:sym typeface="Montserrat"/>
              </a:rPr>
              <a:t>50 epochs</a:t>
            </a:r>
            <a:r>
              <a:rPr lang="en-GB" sz="1200">
                <a:solidFill>
                  <a:schemeClr val="lt1"/>
                </a:solidFill>
                <a:latin typeface="Montserrat"/>
                <a:ea typeface="Montserrat"/>
                <a:cs typeface="Montserrat"/>
                <a:sym typeface="Montserrat"/>
              </a:rPr>
              <a:t> / </a:t>
            </a:r>
            <a:r>
              <a:rPr b="1" lang="en-GB" sz="1200">
                <a:solidFill>
                  <a:srgbClr val="FF9900"/>
                </a:solidFill>
                <a:latin typeface="Montserrat"/>
                <a:ea typeface="Montserrat"/>
                <a:cs typeface="Montserrat"/>
                <a:sym typeface="Montserrat"/>
              </a:rPr>
              <a:t>32 batch</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Hidden layers Tuning: </a:t>
            </a:r>
            <a:r>
              <a:rPr b="1" lang="en-GB" sz="1200">
                <a:solidFill>
                  <a:srgbClr val="FF9900"/>
                </a:solidFill>
                <a:latin typeface="Montserrat"/>
                <a:ea typeface="Montserrat"/>
                <a:cs typeface="Montserrat"/>
                <a:sym typeface="Montserrat"/>
              </a:rPr>
              <a:t>2 layers</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Nodes in a layer: </a:t>
            </a:r>
            <a:r>
              <a:rPr b="1" lang="en-GB" sz="1200">
                <a:solidFill>
                  <a:srgbClr val="FF9900"/>
                </a:solidFill>
                <a:latin typeface="Montserrat"/>
                <a:ea typeface="Montserrat"/>
                <a:cs typeface="Montserrat"/>
                <a:sym typeface="Montserrat"/>
              </a:rPr>
              <a:t>24-24 nodes each layer</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Activation Function: </a:t>
            </a:r>
            <a:r>
              <a:rPr b="1" lang="en-GB" sz="1200">
                <a:solidFill>
                  <a:srgbClr val="FF9900"/>
                </a:solidFill>
                <a:latin typeface="Montserrat"/>
                <a:ea typeface="Montserrat"/>
                <a:cs typeface="Montserrat"/>
                <a:sym typeface="Montserrat"/>
              </a:rPr>
              <a:t>relu</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Weight Initializer: </a:t>
            </a:r>
            <a:r>
              <a:rPr b="1" lang="en-GB" sz="1200">
                <a:solidFill>
                  <a:srgbClr val="FF9900"/>
                </a:solidFill>
                <a:latin typeface="Montserrat"/>
                <a:ea typeface="Montserrat"/>
                <a:cs typeface="Montserrat"/>
                <a:sym typeface="Montserrat"/>
              </a:rPr>
              <a:t>random_normal</a:t>
            </a:r>
            <a:endParaRPr b="1" sz="1200">
              <a:solidFill>
                <a:srgbClr val="FF9900"/>
              </a:solidFill>
              <a:latin typeface="Montserrat"/>
              <a:ea typeface="Montserrat"/>
              <a:cs typeface="Montserrat"/>
              <a:sym typeface="Montserrat"/>
            </a:endParaRPr>
          </a:p>
        </p:txBody>
      </p:sp>
      <p:sp>
        <p:nvSpPr>
          <p:cNvPr id="388" name="Google Shape;388;p30"/>
          <p:cNvSpPr txBox="1"/>
          <p:nvPr/>
        </p:nvSpPr>
        <p:spPr>
          <a:xfrm>
            <a:off x="376523" y="2635035"/>
            <a:ext cx="26070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Batch Normalization: </a:t>
            </a:r>
            <a:r>
              <a:rPr b="1" lang="en-GB" sz="1200">
                <a:solidFill>
                  <a:srgbClr val="FF9900"/>
                </a:solidFill>
                <a:latin typeface="Montserrat"/>
                <a:ea typeface="Montserrat"/>
                <a:cs typeface="Montserrat"/>
                <a:sym typeface="Montserrat"/>
              </a:rPr>
              <a:t>none</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Optimizers: </a:t>
            </a:r>
            <a:r>
              <a:rPr b="1" lang="en-GB" sz="1200">
                <a:solidFill>
                  <a:srgbClr val="FF9900"/>
                </a:solidFill>
                <a:latin typeface="Montserrat"/>
                <a:ea typeface="Montserrat"/>
                <a:cs typeface="Montserrat"/>
                <a:sym typeface="Montserrat"/>
              </a:rPr>
              <a:t>adam</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Learning rates: </a:t>
            </a:r>
            <a:r>
              <a:rPr b="1" lang="en-GB" sz="1200">
                <a:solidFill>
                  <a:srgbClr val="FF9900"/>
                </a:solidFill>
                <a:latin typeface="Montserrat"/>
                <a:ea typeface="Montserrat"/>
                <a:cs typeface="Montserrat"/>
                <a:sym typeface="Montserrat"/>
              </a:rPr>
              <a:t>0.001</a:t>
            </a:r>
            <a:endParaRPr b="1" sz="1200">
              <a:solidFill>
                <a:srgbClr val="FF9900"/>
              </a:solidFill>
              <a:latin typeface="Montserrat"/>
              <a:ea typeface="Montserrat"/>
              <a:cs typeface="Montserrat"/>
              <a:sym typeface="Montserrat"/>
            </a:endParaRPr>
          </a:p>
        </p:txBody>
      </p:sp>
      <p:sp>
        <p:nvSpPr>
          <p:cNvPr id="389" name="Google Shape;389;p30"/>
          <p:cNvSpPr txBox="1"/>
          <p:nvPr/>
        </p:nvSpPr>
        <p:spPr>
          <a:xfrm>
            <a:off x="376523" y="3783500"/>
            <a:ext cx="2607000" cy="585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Regularization: </a:t>
            </a:r>
            <a:r>
              <a:rPr b="1" lang="en-GB" sz="1300">
                <a:solidFill>
                  <a:srgbClr val="FF9900"/>
                </a:solidFill>
                <a:latin typeface="Montserrat"/>
                <a:ea typeface="Montserrat"/>
                <a:cs typeface="Montserrat"/>
                <a:sym typeface="Montserrat"/>
              </a:rPr>
              <a:t>none</a:t>
            </a:r>
            <a:endParaRPr b="1" sz="13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300">
                <a:solidFill>
                  <a:schemeClr val="lt1"/>
                </a:solidFill>
                <a:latin typeface="Montserrat"/>
                <a:ea typeface="Montserrat"/>
                <a:cs typeface="Montserrat"/>
                <a:sym typeface="Montserrat"/>
              </a:rPr>
              <a:t>Dropout rates: </a:t>
            </a:r>
            <a:r>
              <a:rPr b="1" lang="en-GB" sz="1300">
                <a:solidFill>
                  <a:srgbClr val="FF9900"/>
                </a:solidFill>
                <a:latin typeface="Montserrat"/>
                <a:ea typeface="Montserrat"/>
                <a:cs typeface="Montserrat"/>
                <a:sym typeface="Montserrat"/>
              </a:rPr>
              <a:t>0.001</a:t>
            </a:r>
            <a:endParaRPr b="1" sz="1300">
              <a:solidFill>
                <a:srgbClr val="FF9900"/>
              </a:solidFill>
              <a:latin typeface="Montserrat"/>
              <a:ea typeface="Montserrat"/>
              <a:cs typeface="Montserrat"/>
              <a:sym typeface="Montserrat"/>
            </a:endParaRPr>
          </a:p>
        </p:txBody>
      </p:sp>
      <p:pic>
        <p:nvPicPr>
          <p:cNvPr id="390" name="Google Shape;390;p30"/>
          <p:cNvPicPr preferRelativeResize="0"/>
          <p:nvPr/>
        </p:nvPicPr>
        <p:blipFill>
          <a:blip r:embed="rId3">
            <a:alphaModFix/>
          </a:blip>
          <a:stretch>
            <a:fillRect/>
          </a:stretch>
        </p:blipFill>
        <p:spPr>
          <a:xfrm>
            <a:off x="4648200" y="2067399"/>
            <a:ext cx="3847524" cy="1577175"/>
          </a:xfrm>
          <a:prstGeom prst="rect">
            <a:avLst/>
          </a:prstGeom>
          <a:noFill/>
          <a:ln>
            <a:noFill/>
          </a:ln>
        </p:spPr>
      </p:pic>
      <p:sp>
        <p:nvSpPr>
          <p:cNvPr id="391" name="Google Shape;391;p30"/>
          <p:cNvSpPr/>
          <p:nvPr/>
        </p:nvSpPr>
        <p:spPr>
          <a:xfrm>
            <a:off x="6009025" y="39492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6059275" y="44517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6059275" y="445175"/>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6190075" y="57597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txBox="1"/>
          <p:nvPr/>
        </p:nvSpPr>
        <p:spPr>
          <a:xfrm>
            <a:off x="5760520" y="1486225"/>
            <a:ext cx="1452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rgbClr val="FF9900"/>
                </a:solidFill>
                <a:latin typeface="Lato"/>
                <a:ea typeface="Lato"/>
                <a:cs typeface="Lato"/>
                <a:sym typeface="Lato"/>
              </a:rPr>
              <a:t>F1-Score: 0.8860</a:t>
            </a:r>
            <a:br>
              <a:rPr lang="en-GB" sz="1000">
                <a:solidFill>
                  <a:schemeClr val="lt1"/>
                </a:solidFill>
                <a:latin typeface="Lato"/>
                <a:ea typeface="Lato"/>
                <a:cs typeface="Lato"/>
                <a:sym typeface="Lato"/>
              </a:rPr>
            </a:br>
            <a:r>
              <a:rPr lang="en-GB" sz="1000">
                <a:solidFill>
                  <a:schemeClr val="lt1"/>
                </a:solidFill>
                <a:latin typeface="Lato"/>
                <a:ea typeface="Lato"/>
                <a:cs typeface="Lato"/>
                <a:sym typeface="Lato"/>
              </a:rPr>
              <a:t>Deep Learning (Keras)</a:t>
            </a:r>
            <a:endParaRPr sz="1000">
              <a:solidFill>
                <a:schemeClr val="lt1"/>
              </a:solidFill>
              <a:latin typeface="Lato"/>
              <a:ea typeface="Lato"/>
              <a:cs typeface="Lato"/>
              <a:sym typeface="Lato"/>
            </a:endParaRPr>
          </a:p>
        </p:txBody>
      </p:sp>
      <p:sp>
        <p:nvSpPr>
          <p:cNvPr id="396" name="Google Shape;396;p30"/>
          <p:cNvSpPr txBox="1"/>
          <p:nvPr/>
        </p:nvSpPr>
        <p:spPr>
          <a:xfrm>
            <a:off x="6304379" y="7484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9900"/>
                </a:solidFill>
                <a:latin typeface="Lato"/>
                <a:ea typeface="Lato"/>
                <a:cs typeface="Lato"/>
                <a:sym typeface="Lato"/>
              </a:rPr>
              <a:t>88%</a:t>
            </a:r>
            <a:endParaRPr b="1" sz="1000">
              <a:solidFill>
                <a:srgbClr val="FF9900"/>
              </a:solidFill>
              <a:latin typeface="Lato"/>
              <a:ea typeface="Lato"/>
              <a:cs typeface="Lato"/>
              <a:sym typeface="Lato"/>
            </a:endParaRPr>
          </a:p>
          <a:p>
            <a:pPr indent="0" lvl="0" marL="0" rtl="0" algn="ctr">
              <a:spcBef>
                <a:spcPts val="1600"/>
              </a:spcBef>
              <a:spcAft>
                <a:spcPts val="0"/>
              </a:spcAft>
              <a:buNone/>
            </a:pPr>
            <a:r>
              <a:t/>
            </a:r>
            <a:endParaRPr b="1">
              <a:solidFill>
                <a:srgbClr val="FF9900"/>
              </a:solidFill>
              <a:latin typeface="Lato"/>
              <a:ea typeface="Lato"/>
              <a:cs typeface="Lato"/>
              <a:sym typeface="Lato"/>
            </a:endParaRPr>
          </a:p>
        </p:txBody>
      </p:sp>
      <p:sp>
        <p:nvSpPr>
          <p:cNvPr id="397" name="Google Shape;397;p30"/>
          <p:cNvSpPr txBox="1"/>
          <p:nvPr/>
        </p:nvSpPr>
        <p:spPr>
          <a:xfrm>
            <a:off x="4170313" y="3976525"/>
            <a:ext cx="4803300" cy="800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i="1" lang="en-GB" sz="800">
                <a:solidFill>
                  <a:srgbClr val="FFFFFF"/>
                </a:solidFill>
                <a:latin typeface="Montserrat"/>
                <a:ea typeface="Montserrat"/>
                <a:cs typeface="Montserrat"/>
                <a:sym typeface="Montserrat"/>
              </a:rPr>
              <a:t>The study also conducted additional experiments by adding more layers and increasing the number of nodes and it results to higher accuracy but shows signs of overfitting and instability on the model. The experiment with </a:t>
            </a:r>
            <a:r>
              <a:rPr i="1" lang="en-GB" sz="800">
                <a:solidFill>
                  <a:srgbClr val="FF9900"/>
                </a:solidFill>
                <a:latin typeface="Montserrat"/>
                <a:ea typeface="Montserrat"/>
                <a:cs typeface="Montserrat"/>
                <a:sym typeface="Montserrat"/>
              </a:rPr>
              <a:t>3 hidden layers with 128-128-64 nodes </a:t>
            </a:r>
            <a:r>
              <a:rPr baseline="30000" i="1" lang="en-GB" sz="800">
                <a:solidFill>
                  <a:srgbClr val="FF9900"/>
                </a:solidFill>
                <a:latin typeface="Montserrat"/>
                <a:ea typeface="Montserrat"/>
                <a:cs typeface="Montserrat"/>
                <a:sym typeface="Montserrat"/>
              </a:rPr>
              <a:t>3</a:t>
            </a:r>
            <a:r>
              <a:rPr i="1" lang="en-GB" sz="800">
                <a:solidFill>
                  <a:srgbClr val="FFFFFF"/>
                </a:solidFill>
                <a:latin typeface="Montserrat"/>
                <a:ea typeface="Montserrat"/>
                <a:cs typeface="Montserrat"/>
                <a:sym typeface="Montserrat"/>
              </a:rPr>
              <a:t> even results to 94% accuracy.  Meanwhile, adding more layers on top of the three hidden layers shows no improvement and even deteriorates the accuracy. </a:t>
            </a:r>
            <a:endParaRPr sz="800">
              <a:solidFill>
                <a:schemeClr val="lt1"/>
              </a:solidFill>
              <a:latin typeface="Montserrat"/>
              <a:ea typeface="Montserrat"/>
              <a:cs typeface="Montserrat"/>
              <a:sym typeface="Montserrat"/>
            </a:endParaRPr>
          </a:p>
        </p:txBody>
      </p:sp>
      <p:sp>
        <p:nvSpPr>
          <p:cNvPr id="398" name="Google Shape;398;p30"/>
          <p:cNvSpPr txBox="1"/>
          <p:nvPr/>
        </p:nvSpPr>
        <p:spPr>
          <a:xfrm>
            <a:off x="-67850" y="4929325"/>
            <a:ext cx="8968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GB" sz="600">
                <a:solidFill>
                  <a:schemeClr val="lt1"/>
                </a:solidFill>
                <a:latin typeface="Lato"/>
                <a:ea typeface="Lato"/>
                <a:cs typeface="Lato"/>
                <a:sym typeface="Lato"/>
              </a:rPr>
              <a:t>3 </a:t>
            </a:r>
            <a:r>
              <a:rPr lang="en-GB" sz="600">
                <a:solidFill>
                  <a:schemeClr val="lt1"/>
                </a:solidFill>
                <a:latin typeface="Lato"/>
                <a:ea typeface="Lato"/>
                <a:cs typeface="Lato"/>
                <a:sym typeface="Lato"/>
              </a:rPr>
              <a:t>https://github.com/quickheaven/scs-3546-deep-learning/blob/main/Project_Experiment_Cycle2_3Layers.ipynb</a:t>
            </a:r>
            <a:endParaRPr sz="6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1"/>
          <p:cNvSpPr txBox="1"/>
          <p:nvPr>
            <p:ph type="title"/>
          </p:nvPr>
        </p:nvSpPr>
        <p:spPr>
          <a:xfrm>
            <a:off x="306900" y="294425"/>
            <a:ext cx="3533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404" name="Google Shape;404;p31"/>
          <p:cNvSpPr txBox="1"/>
          <p:nvPr/>
        </p:nvSpPr>
        <p:spPr>
          <a:xfrm>
            <a:off x="376525" y="756975"/>
            <a:ext cx="6557700" cy="1785600"/>
          </a:xfrm>
          <a:prstGeom prst="rect">
            <a:avLst/>
          </a:prstGeom>
          <a:no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lang="en-GB" sz="1100">
                <a:solidFill>
                  <a:schemeClr val="lt1"/>
                </a:solidFill>
                <a:latin typeface="Montserrat"/>
                <a:ea typeface="Montserrat"/>
                <a:cs typeface="Montserrat"/>
                <a:sym typeface="Montserrat"/>
              </a:rPr>
              <a:t>This study was able to prove that we can use Deep Learning via Keras to perform multiclass classification to identify the malicious URLs. It was also able to produce a model that has a good balance between accuracy and stability.</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1100">
                <a:solidFill>
                  <a:schemeClr val="lt1"/>
                </a:solidFill>
                <a:latin typeface="Montserrat"/>
                <a:ea typeface="Montserrat"/>
                <a:cs typeface="Montserrat"/>
                <a:sym typeface="Montserrat"/>
              </a:rPr>
              <a:t>However, using Random Forest (RF) proves a better choice for this particular use case.</a:t>
            </a:r>
            <a:r>
              <a:rPr baseline="30000" lang="en-GB" sz="800">
                <a:solidFill>
                  <a:schemeClr val="lt1"/>
                </a:solidFill>
                <a:latin typeface="Montserrat"/>
                <a:ea typeface="Montserrat"/>
                <a:cs typeface="Montserrat"/>
                <a:sym typeface="Montserrat"/>
              </a:rPr>
              <a:t>4</a:t>
            </a:r>
            <a:endParaRPr baseline="30000" sz="8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i="1" sz="900">
              <a:solidFill>
                <a:schemeClr val="lt1"/>
              </a:solidFill>
              <a:latin typeface="Montserrat"/>
              <a:ea typeface="Montserrat"/>
              <a:cs typeface="Montserrat"/>
              <a:sym typeface="Montserrat"/>
            </a:endParaRPr>
          </a:p>
          <a:p>
            <a:pPr indent="0" lvl="0" marL="0" rtl="0" algn="just">
              <a:spcBef>
                <a:spcPts val="0"/>
              </a:spcBef>
              <a:spcAft>
                <a:spcPts val="0"/>
              </a:spcAft>
              <a:buNone/>
            </a:pPr>
            <a:br>
              <a:rPr lang="en-GB" sz="1100">
                <a:solidFill>
                  <a:schemeClr val="lt1"/>
                </a:solidFill>
                <a:latin typeface="Montserrat"/>
                <a:ea typeface="Montserrat"/>
                <a:cs typeface="Montserrat"/>
                <a:sym typeface="Montserrat"/>
              </a:rPr>
            </a:br>
            <a:endParaRPr sz="7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p:txBody>
      </p:sp>
      <p:sp>
        <p:nvSpPr>
          <p:cNvPr id="405" name="Google Shape;405;p31"/>
          <p:cNvSpPr txBox="1"/>
          <p:nvPr/>
        </p:nvSpPr>
        <p:spPr>
          <a:xfrm>
            <a:off x="376525" y="4735394"/>
            <a:ext cx="4587900" cy="554100"/>
          </a:xfrm>
          <a:prstGeom prst="rect">
            <a:avLst/>
          </a:prstGeom>
          <a:no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baseline="30000" lang="en-GB" sz="600">
                <a:solidFill>
                  <a:schemeClr val="lt1"/>
                </a:solidFill>
                <a:latin typeface="Montserrat"/>
                <a:ea typeface="Montserrat"/>
                <a:cs typeface="Montserrat"/>
                <a:sym typeface="Montserrat"/>
              </a:rPr>
              <a:t>4</a:t>
            </a:r>
            <a:r>
              <a:rPr lang="en-GB" sz="600">
                <a:solidFill>
                  <a:schemeClr val="lt1"/>
                </a:solidFill>
                <a:latin typeface="Montserrat"/>
                <a:ea typeface="Montserrat"/>
                <a:cs typeface="Montserrat"/>
                <a:sym typeface="Montserrat"/>
              </a:rPr>
              <a:t> A similar study conducted at the University of Southern California reached a similar conclusion.</a:t>
            </a:r>
            <a:endParaRPr sz="6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600">
                <a:solidFill>
                  <a:schemeClr val="lt1"/>
                </a:solidFill>
                <a:latin typeface="Montserrat"/>
                <a:ea typeface="Montserrat"/>
                <a:cs typeface="Montserrat"/>
                <a:sym typeface="Montserrat"/>
              </a:rPr>
              <a:t>   Towards Detecting and Classifying Malicious URLs Using Deep Learning</a:t>
            </a:r>
            <a:endParaRPr sz="6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600">
                <a:solidFill>
                  <a:schemeClr val="lt1"/>
                </a:solidFill>
                <a:latin typeface="Montserrat"/>
                <a:ea typeface="Montserrat"/>
                <a:cs typeface="Montserrat"/>
                <a:sym typeface="Montserrat"/>
              </a:rPr>
              <a:t>   https://isyou.info/jowua/papers/jowua-v11n4-3.pdf</a:t>
            </a:r>
            <a:endParaRPr sz="6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6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2"/>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11" name="Google Shape;411;p32"/>
          <p:cNvSpPr txBox="1"/>
          <p:nvPr>
            <p:ph idx="1" type="body"/>
          </p:nvPr>
        </p:nvSpPr>
        <p:spPr>
          <a:xfrm>
            <a:off x="721500" y="2644025"/>
            <a:ext cx="34524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dk2"/>
                </a:solidFill>
                <a:latin typeface="Arial"/>
                <a:ea typeface="Arial"/>
                <a:cs typeface="Arial"/>
                <a:sym typeface="Arial"/>
              </a:rPr>
              <a:t>Arjie Cristobal</a:t>
            </a:r>
            <a:br>
              <a:rPr lang="en-GB">
                <a:latin typeface="Arial"/>
                <a:ea typeface="Arial"/>
                <a:cs typeface="Arial"/>
                <a:sym typeface="Arial"/>
              </a:rPr>
            </a:br>
            <a:r>
              <a:rPr lang="en-GB" sz="1100">
                <a:latin typeface="Arial"/>
                <a:ea typeface="Arial"/>
                <a:cs typeface="Arial"/>
                <a:sym typeface="Arial"/>
              </a:rPr>
              <a:t>https://www.linkedin.com/in/quickheaven</a:t>
            </a:r>
            <a:endParaRPr sz="1100">
              <a:latin typeface="Arial"/>
              <a:ea typeface="Arial"/>
              <a:cs typeface="Arial"/>
              <a:sym typeface="Arial"/>
            </a:endParaRPr>
          </a:p>
        </p:txBody>
      </p:sp>
      <p:grpSp>
        <p:nvGrpSpPr>
          <p:cNvPr id="412" name="Google Shape;412;p32"/>
          <p:cNvGrpSpPr/>
          <p:nvPr/>
        </p:nvGrpSpPr>
        <p:grpSpPr>
          <a:xfrm>
            <a:off x="4066820" y="1553491"/>
            <a:ext cx="3159984" cy="2439109"/>
            <a:chOff x="3553042" y="1657806"/>
            <a:chExt cx="3461100" cy="2671532"/>
          </a:xfrm>
        </p:grpSpPr>
        <p:sp>
          <p:nvSpPr>
            <p:cNvPr id="413" name="Google Shape;413;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1" name="Google Shape;421;p32"/>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22" name="Google Shape;422;p32"/>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32"/>
          <p:cNvGrpSpPr/>
          <p:nvPr/>
        </p:nvGrpSpPr>
        <p:grpSpPr>
          <a:xfrm>
            <a:off x="6762480" y="2546254"/>
            <a:ext cx="1024386" cy="1522884"/>
            <a:chOff x="6505573" y="2745170"/>
            <a:chExt cx="1122000" cy="1668000"/>
          </a:xfrm>
        </p:grpSpPr>
        <p:sp>
          <p:nvSpPr>
            <p:cNvPr id="424" name="Google Shape;424;p3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8" name="Google Shape;428;p32"/>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429" name="Google Shape;429;p32"/>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32"/>
          <p:cNvGrpSpPr/>
          <p:nvPr/>
        </p:nvGrpSpPr>
        <p:grpSpPr>
          <a:xfrm>
            <a:off x="6405845" y="3121897"/>
            <a:ext cx="520684" cy="1036470"/>
            <a:chOff x="9543736" y="4486132"/>
            <a:chExt cx="570300" cy="1135235"/>
          </a:xfrm>
        </p:grpSpPr>
        <p:sp>
          <p:nvSpPr>
            <p:cNvPr id="431" name="Google Shape;431;p3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5" name="Google Shape;435;p32"/>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36" name="Google Shape;436;p32"/>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2"/>
          <p:cNvGrpSpPr/>
          <p:nvPr/>
        </p:nvGrpSpPr>
        <p:grpSpPr>
          <a:xfrm>
            <a:off x="7564804" y="3443361"/>
            <a:ext cx="455496" cy="692277"/>
            <a:chOff x="7384375" y="3728000"/>
            <a:chExt cx="498900" cy="758244"/>
          </a:xfrm>
        </p:grpSpPr>
        <p:sp>
          <p:nvSpPr>
            <p:cNvPr id="438" name="Google Shape;438;p3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 name="Google Shape;442;p32"/>
          <p:cNvGrpSpPr/>
          <p:nvPr/>
        </p:nvGrpSpPr>
        <p:grpSpPr>
          <a:xfrm>
            <a:off x="7564836" y="3561758"/>
            <a:ext cx="478081" cy="462776"/>
            <a:chOff x="7384385" y="3857442"/>
            <a:chExt cx="523637" cy="506874"/>
          </a:xfrm>
        </p:grpSpPr>
        <p:sp>
          <p:nvSpPr>
            <p:cNvPr id="443" name="Google Shape;443;p3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32"/>
            <p:cNvGrpSpPr/>
            <p:nvPr/>
          </p:nvGrpSpPr>
          <p:grpSpPr>
            <a:xfrm>
              <a:off x="7384385" y="3857442"/>
              <a:ext cx="523637" cy="498900"/>
              <a:chOff x="7384385" y="3857442"/>
              <a:chExt cx="523637" cy="498900"/>
            </a:xfrm>
          </p:grpSpPr>
          <p:sp>
            <p:nvSpPr>
              <p:cNvPr id="445" name="Google Shape;445;p3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47" name="Google Shape;447;p32"/>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a:t>
            </a:r>
            <a:endParaRPr/>
          </a:p>
        </p:txBody>
      </p:sp>
      <p:sp>
        <p:nvSpPr>
          <p:cNvPr id="235" name="Google Shape;235;p18"/>
          <p:cNvSpPr txBox="1"/>
          <p:nvPr/>
        </p:nvSpPr>
        <p:spPr>
          <a:xfrm>
            <a:off x="0" y="4919364"/>
            <a:ext cx="7103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aseline="30000" lang="en-GB" sz="600">
                <a:solidFill>
                  <a:schemeClr val="lt1"/>
                </a:solidFill>
                <a:latin typeface="Lato"/>
                <a:ea typeface="Lato"/>
                <a:cs typeface="Lato"/>
                <a:sym typeface="Lato"/>
              </a:rPr>
              <a:t>1 </a:t>
            </a:r>
            <a:r>
              <a:rPr lang="en-GB" sz="600">
                <a:solidFill>
                  <a:schemeClr val="lt1"/>
                </a:solidFill>
                <a:latin typeface="Lato"/>
                <a:ea typeface="Lato"/>
                <a:cs typeface="Lato"/>
                <a:sym typeface="Lato"/>
              </a:rPr>
              <a:t>https://www.alliedmarketresearch.com/ai-in-cybersecurity-market-A185408</a:t>
            </a:r>
            <a:endParaRPr sz="600">
              <a:solidFill>
                <a:schemeClr val="lt1"/>
              </a:solidFill>
              <a:latin typeface="Lato"/>
              <a:ea typeface="Lato"/>
              <a:cs typeface="Lato"/>
              <a:sym typeface="Lato"/>
            </a:endParaRPr>
          </a:p>
        </p:txBody>
      </p:sp>
      <p:sp>
        <p:nvSpPr>
          <p:cNvPr id="236" name="Google Shape;236;p18"/>
          <p:cNvSpPr txBox="1"/>
          <p:nvPr>
            <p:ph idx="1" type="body"/>
          </p:nvPr>
        </p:nvSpPr>
        <p:spPr>
          <a:xfrm>
            <a:off x="1441300" y="925850"/>
            <a:ext cx="6562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Artificial Intelligence (AI) and cybersecurity are two of the most rapidly growing sectors in the technology industry.</a:t>
            </a:r>
            <a:br>
              <a:rPr lang="en-GB"/>
            </a:br>
            <a:br>
              <a:rPr lang="en-GB"/>
            </a:br>
            <a:r>
              <a:rPr lang="en-GB"/>
              <a:t>The global AI in cybersecurity market was valued at $19.2 billion in 2022, and is projected to reach $154.8 billion by 2032, growing at a CAGR of 23.6% from 2023 to 2032.</a:t>
            </a:r>
            <a:r>
              <a:rPr baseline="30000" lang="en-GB"/>
              <a:t>1</a:t>
            </a:r>
            <a:br>
              <a:rPr lang="en-GB"/>
            </a:br>
            <a:br>
              <a:rPr lang="en-GB"/>
            </a:br>
            <a:r>
              <a:rPr lang="en-GB"/>
              <a:t>The future growth of both AI and cybersecurity is promising and will be critical in the future.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a:t>
            </a:r>
            <a:r>
              <a:rPr lang="en-GB"/>
              <a:t>bjective</a:t>
            </a:r>
            <a:endParaRPr/>
          </a:p>
        </p:txBody>
      </p:sp>
      <p:sp>
        <p:nvSpPr>
          <p:cNvPr id="242" name="Google Shape;242;p19"/>
          <p:cNvSpPr txBox="1"/>
          <p:nvPr>
            <p:ph idx="1" type="body"/>
          </p:nvPr>
        </p:nvSpPr>
        <p:spPr>
          <a:xfrm>
            <a:off x="2747275" y="1134777"/>
            <a:ext cx="4318500" cy="974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latin typeface="Arial"/>
                <a:ea typeface="Arial"/>
                <a:cs typeface="Arial"/>
                <a:sym typeface="Arial"/>
              </a:rPr>
              <a:t>This study will explore a lightweight approach to identify and classify malicious URL using deep learning via Keras.</a:t>
            </a:r>
            <a:endParaRPr/>
          </a:p>
        </p:txBody>
      </p:sp>
      <p:sp>
        <p:nvSpPr>
          <p:cNvPr id="243" name="Google Shape;243;p19"/>
          <p:cNvSpPr txBox="1"/>
          <p:nvPr>
            <p:ph type="title"/>
          </p:nvPr>
        </p:nvSpPr>
        <p:spPr>
          <a:xfrm>
            <a:off x="5013507" y="2661294"/>
            <a:ext cx="3252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44" name="Google Shape;244;p19"/>
          <p:cNvSpPr txBox="1"/>
          <p:nvPr>
            <p:ph idx="1" type="body"/>
          </p:nvPr>
        </p:nvSpPr>
        <p:spPr>
          <a:xfrm>
            <a:off x="5466375" y="3198450"/>
            <a:ext cx="3677700" cy="161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rPr>
              <a:t>University of New Brunswick</a:t>
            </a:r>
            <a:br>
              <a:rPr lang="en-GB">
                <a:solidFill>
                  <a:srgbClr val="FFFFFF"/>
                </a:solidFill>
              </a:rPr>
            </a:br>
            <a:r>
              <a:rPr lang="en-GB" sz="1200">
                <a:solidFill>
                  <a:srgbClr val="FFFFFF"/>
                </a:solidFill>
              </a:rPr>
              <a:t>Canadian Institute for Cybersecurity</a:t>
            </a:r>
            <a:br>
              <a:rPr lang="en-GB">
                <a:solidFill>
                  <a:srgbClr val="FFFFFF"/>
                </a:solidFill>
              </a:rPr>
            </a:br>
            <a:br>
              <a:rPr lang="en-GB">
                <a:solidFill>
                  <a:srgbClr val="FFFFFF"/>
                </a:solidFill>
              </a:rPr>
            </a:br>
            <a:r>
              <a:rPr lang="en-GB" sz="1200">
                <a:solidFill>
                  <a:srgbClr val="FFFFFF"/>
                </a:solidFill>
              </a:rPr>
              <a:t>URL dataset (ISCX-URL2016)</a:t>
            </a:r>
            <a:br>
              <a:rPr lang="en-GB">
                <a:solidFill>
                  <a:srgbClr val="FFFFFF"/>
                </a:solidFill>
              </a:rPr>
            </a:br>
            <a:r>
              <a:rPr lang="en-GB" sz="800">
                <a:solidFill>
                  <a:srgbClr val="FFFFFF"/>
                </a:solidFill>
              </a:rPr>
              <a:t>https://www.unb.ca/cic/datasets/url-2016.html</a:t>
            </a:r>
            <a:endParaRPr sz="800">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p:nvPr/>
        </p:nvSpPr>
        <p:spPr>
          <a:xfrm>
            <a:off x="2659375" y="2960156"/>
            <a:ext cx="820200" cy="76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 name="Google Shape;250;p20"/>
          <p:cNvSpPr txBox="1"/>
          <p:nvPr>
            <p:ph type="title"/>
          </p:nvPr>
        </p:nvSpPr>
        <p:spPr>
          <a:xfrm>
            <a:off x="2364300" y="393750"/>
            <a:ext cx="1937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51" name="Google Shape;251;p20"/>
          <p:cNvSpPr txBox="1"/>
          <p:nvPr>
            <p:ph idx="1" type="body"/>
          </p:nvPr>
        </p:nvSpPr>
        <p:spPr>
          <a:xfrm>
            <a:off x="1684223" y="1134075"/>
            <a:ext cx="29301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52" name="Google Shape;252;p20"/>
          <p:cNvPicPr preferRelativeResize="0"/>
          <p:nvPr/>
        </p:nvPicPr>
        <p:blipFill>
          <a:blip r:embed="rId3">
            <a:alphaModFix/>
          </a:blip>
          <a:stretch>
            <a:fillRect/>
          </a:stretch>
        </p:blipFill>
        <p:spPr>
          <a:xfrm>
            <a:off x="2473625" y="1104225"/>
            <a:ext cx="1179775" cy="1154125"/>
          </a:xfrm>
          <a:prstGeom prst="rect">
            <a:avLst/>
          </a:prstGeom>
          <a:noFill/>
          <a:ln>
            <a:noFill/>
          </a:ln>
        </p:spPr>
      </p:pic>
      <p:pic>
        <p:nvPicPr>
          <p:cNvPr id="253" name="Google Shape;253;p20"/>
          <p:cNvPicPr preferRelativeResize="0"/>
          <p:nvPr/>
        </p:nvPicPr>
        <p:blipFill>
          <a:blip r:embed="rId4">
            <a:alphaModFix/>
          </a:blip>
          <a:stretch>
            <a:fillRect/>
          </a:stretch>
        </p:blipFill>
        <p:spPr>
          <a:xfrm>
            <a:off x="2475476" y="2278400"/>
            <a:ext cx="1179775" cy="483715"/>
          </a:xfrm>
          <a:prstGeom prst="rect">
            <a:avLst/>
          </a:prstGeom>
          <a:noFill/>
          <a:ln>
            <a:noFill/>
          </a:ln>
        </p:spPr>
      </p:pic>
      <p:pic>
        <p:nvPicPr>
          <p:cNvPr id="254" name="Google Shape;254;p20"/>
          <p:cNvPicPr preferRelativeResize="0"/>
          <p:nvPr/>
        </p:nvPicPr>
        <p:blipFill>
          <a:blip r:embed="rId5">
            <a:alphaModFix/>
          </a:blip>
          <a:stretch>
            <a:fillRect/>
          </a:stretch>
        </p:blipFill>
        <p:spPr>
          <a:xfrm>
            <a:off x="965500" y="2930631"/>
            <a:ext cx="820200" cy="820200"/>
          </a:xfrm>
          <a:prstGeom prst="rect">
            <a:avLst/>
          </a:prstGeom>
          <a:noFill/>
          <a:ln>
            <a:noFill/>
          </a:ln>
        </p:spPr>
      </p:pic>
      <p:pic>
        <p:nvPicPr>
          <p:cNvPr id="255" name="Google Shape;255;p20"/>
          <p:cNvPicPr preferRelativeResize="0"/>
          <p:nvPr/>
        </p:nvPicPr>
        <p:blipFill>
          <a:blip r:embed="rId5">
            <a:alphaModFix/>
          </a:blip>
          <a:stretch>
            <a:fillRect/>
          </a:stretch>
        </p:blipFill>
        <p:spPr>
          <a:xfrm>
            <a:off x="4301275" y="2930631"/>
            <a:ext cx="820200" cy="820200"/>
          </a:xfrm>
          <a:prstGeom prst="rect">
            <a:avLst/>
          </a:prstGeom>
          <a:noFill/>
          <a:ln>
            <a:noFill/>
          </a:ln>
        </p:spPr>
      </p:pic>
      <p:sp>
        <p:nvSpPr>
          <p:cNvPr id="256" name="Google Shape;256;p20"/>
          <p:cNvSpPr txBox="1"/>
          <p:nvPr/>
        </p:nvSpPr>
        <p:spPr>
          <a:xfrm>
            <a:off x="0" y="4838248"/>
            <a:ext cx="827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GB" sz="600">
                <a:solidFill>
                  <a:schemeClr val="lt1"/>
                </a:solidFill>
                <a:latin typeface="Lato"/>
                <a:ea typeface="Lato"/>
                <a:cs typeface="Lato"/>
                <a:sym typeface="Lato"/>
              </a:rPr>
              <a:t>2 </a:t>
            </a:r>
            <a:r>
              <a:rPr lang="en-GB" sz="600">
                <a:solidFill>
                  <a:schemeClr val="lt1"/>
                </a:solidFill>
                <a:latin typeface="Lato"/>
                <a:ea typeface="Lato"/>
                <a:cs typeface="Lato"/>
                <a:sym typeface="Lato"/>
              </a:rPr>
              <a:t>https://nbviewer.org/github/quickheaven/scs-3253-machine-learning/blob/977a523a096097b350ec78cfcfc7357142e0fe1e/loader_nb.ipynb</a:t>
            </a:r>
            <a:endParaRPr sz="600">
              <a:solidFill>
                <a:schemeClr val="lt1"/>
              </a:solidFill>
              <a:latin typeface="Lato"/>
              <a:ea typeface="Lato"/>
              <a:cs typeface="Lato"/>
              <a:sym typeface="Lato"/>
            </a:endParaRPr>
          </a:p>
          <a:p>
            <a:pPr indent="0" lvl="0" marL="0" rtl="0" algn="l">
              <a:spcBef>
                <a:spcPts val="0"/>
              </a:spcBef>
              <a:spcAft>
                <a:spcPts val="0"/>
              </a:spcAft>
              <a:buNone/>
            </a:pPr>
            <a:r>
              <a:rPr lang="en-GB" sz="600">
                <a:solidFill>
                  <a:schemeClr val="lt1"/>
                </a:solidFill>
                <a:latin typeface="Lato"/>
                <a:ea typeface="Lato"/>
                <a:cs typeface="Lato"/>
                <a:sym typeface="Lato"/>
              </a:rPr>
              <a:t>   Icons made from &lt;a href="https://www.onlinewebfonts.com/icon"&gt;svg icons&lt;/a&gt;is licensed by CC BY 4.0</a:t>
            </a:r>
            <a:endParaRPr sz="600">
              <a:solidFill>
                <a:schemeClr val="lt1"/>
              </a:solidFill>
              <a:latin typeface="Lato"/>
              <a:ea typeface="Lato"/>
              <a:cs typeface="Lato"/>
              <a:sym typeface="Lato"/>
            </a:endParaRPr>
          </a:p>
        </p:txBody>
      </p:sp>
      <p:pic>
        <p:nvPicPr>
          <p:cNvPr id="257" name="Google Shape;257;p20"/>
          <p:cNvPicPr preferRelativeResize="0"/>
          <p:nvPr/>
        </p:nvPicPr>
        <p:blipFill>
          <a:blip r:embed="rId6">
            <a:alphaModFix/>
          </a:blip>
          <a:stretch>
            <a:fillRect/>
          </a:stretch>
        </p:blipFill>
        <p:spPr>
          <a:xfrm>
            <a:off x="2673263" y="2960306"/>
            <a:ext cx="765150" cy="765150"/>
          </a:xfrm>
          <a:prstGeom prst="rect">
            <a:avLst/>
          </a:prstGeom>
          <a:noFill/>
          <a:ln>
            <a:noFill/>
          </a:ln>
        </p:spPr>
      </p:pic>
      <p:sp>
        <p:nvSpPr>
          <p:cNvPr id="258" name="Google Shape;258;p20"/>
          <p:cNvSpPr/>
          <p:nvPr/>
        </p:nvSpPr>
        <p:spPr>
          <a:xfrm>
            <a:off x="1966301" y="3201707"/>
            <a:ext cx="596100" cy="2925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 name="Google Shape;259;p20"/>
          <p:cNvSpPr/>
          <p:nvPr/>
        </p:nvSpPr>
        <p:spPr>
          <a:xfrm>
            <a:off x="3566501" y="3201707"/>
            <a:ext cx="596100" cy="2925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 name="Google Shape;260;p20"/>
          <p:cNvSpPr txBox="1"/>
          <p:nvPr/>
        </p:nvSpPr>
        <p:spPr>
          <a:xfrm>
            <a:off x="484550" y="3849131"/>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SCS 3253 Machine Learning</a:t>
            </a:r>
            <a:endParaRPr sz="1300">
              <a:solidFill>
                <a:srgbClr val="CACACA"/>
              </a:solidFill>
              <a:latin typeface="Average"/>
              <a:ea typeface="Average"/>
              <a:cs typeface="Average"/>
              <a:sym typeface="Average"/>
            </a:endParaRPr>
          </a:p>
        </p:txBody>
      </p:sp>
      <p:sp>
        <p:nvSpPr>
          <p:cNvPr id="261" name="Google Shape;261;p20"/>
          <p:cNvSpPr txBox="1"/>
          <p:nvPr/>
        </p:nvSpPr>
        <p:spPr>
          <a:xfrm>
            <a:off x="4020775" y="3849131"/>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SCS 3546 Deep Learning</a:t>
            </a:r>
            <a:endParaRPr sz="1300">
              <a:solidFill>
                <a:srgbClr val="CACACA"/>
              </a:solidFill>
              <a:latin typeface="Average"/>
              <a:ea typeface="Average"/>
              <a:cs typeface="Average"/>
              <a:sym typeface="Average"/>
            </a:endParaRPr>
          </a:p>
        </p:txBody>
      </p:sp>
      <p:sp>
        <p:nvSpPr>
          <p:cNvPr id="262" name="Google Shape;262;p20"/>
          <p:cNvSpPr txBox="1"/>
          <p:nvPr/>
        </p:nvSpPr>
        <p:spPr>
          <a:xfrm>
            <a:off x="2602674" y="3690881"/>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X_train, y_train</a:t>
            </a:r>
            <a:endParaRPr sz="900">
              <a:solidFill>
                <a:srgbClr val="CACACA"/>
              </a:solidFill>
              <a:latin typeface="Montserrat"/>
              <a:ea typeface="Montserrat"/>
              <a:cs typeface="Montserrat"/>
              <a:sym typeface="Montserrat"/>
            </a:endParaRPr>
          </a:p>
        </p:txBody>
      </p:sp>
      <p:sp>
        <p:nvSpPr>
          <p:cNvPr id="263" name="Google Shape;263;p20"/>
          <p:cNvSpPr txBox="1"/>
          <p:nvPr/>
        </p:nvSpPr>
        <p:spPr>
          <a:xfrm>
            <a:off x="2584849" y="3835331"/>
            <a:ext cx="9414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ACACA"/>
                </a:solidFill>
                <a:latin typeface="Montserrat"/>
                <a:ea typeface="Montserrat"/>
                <a:cs typeface="Montserrat"/>
                <a:sym typeface="Montserrat"/>
              </a:rPr>
              <a:t>X_test, y_test</a:t>
            </a:r>
            <a:endParaRPr sz="900">
              <a:solidFill>
                <a:srgbClr val="CACACA"/>
              </a:solidFill>
              <a:latin typeface="Montserrat"/>
              <a:ea typeface="Montserrat"/>
              <a:cs typeface="Montserrat"/>
              <a:sym typeface="Montserrat"/>
            </a:endParaRPr>
          </a:p>
        </p:txBody>
      </p:sp>
      <p:sp>
        <p:nvSpPr>
          <p:cNvPr id="264" name="Google Shape;264;p20"/>
          <p:cNvSpPr txBox="1"/>
          <p:nvPr>
            <p:ph idx="1" type="body"/>
          </p:nvPr>
        </p:nvSpPr>
        <p:spPr>
          <a:xfrm>
            <a:off x="5665800" y="1044950"/>
            <a:ext cx="3024300" cy="30963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study reused  </a:t>
            </a:r>
            <a:r>
              <a:rPr lang="en-GB">
                <a:solidFill>
                  <a:srgbClr val="FF9900"/>
                </a:solidFill>
              </a:rPr>
              <a:t>UrlDatasetLoader </a:t>
            </a:r>
            <a:r>
              <a:rPr baseline="30000" lang="en-GB">
                <a:solidFill>
                  <a:srgbClr val="FF9900"/>
                </a:solidFill>
              </a:rPr>
              <a:t>2</a:t>
            </a:r>
            <a:r>
              <a:rPr lang="en-GB"/>
              <a:t> from the ML project to conduct data cleaning and preparation which includes handling Null and NaN values, feature selections and anomaly detection.</a:t>
            </a:r>
            <a:endParaRPr/>
          </a:p>
          <a:p>
            <a:pPr indent="0" lvl="0" marL="0" rtl="0" algn="l">
              <a:spcBef>
                <a:spcPts val="1600"/>
              </a:spcBef>
              <a:spcAft>
                <a:spcPts val="0"/>
              </a:spcAft>
              <a:buNone/>
            </a:pPr>
            <a:r>
              <a:rPr lang="en-GB"/>
              <a:t>The prepared dataset is then exported to CSV files and uploaded to Deep Learning Git repository for use in training.</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1"/>
          <p:cNvPicPr preferRelativeResize="0"/>
          <p:nvPr/>
        </p:nvPicPr>
        <p:blipFill>
          <a:blip r:embed="rId3">
            <a:alphaModFix/>
          </a:blip>
          <a:stretch>
            <a:fillRect/>
          </a:stretch>
        </p:blipFill>
        <p:spPr>
          <a:xfrm>
            <a:off x="3221924" y="1414073"/>
            <a:ext cx="5769001" cy="2928825"/>
          </a:xfrm>
          <a:prstGeom prst="rect">
            <a:avLst/>
          </a:prstGeom>
          <a:noFill/>
          <a:ln>
            <a:noFill/>
          </a:ln>
        </p:spPr>
      </p:pic>
      <p:sp>
        <p:nvSpPr>
          <p:cNvPr id="270" name="Google Shape;270;p21"/>
          <p:cNvSpPr txBox="1"/>
          <p:nvPr/>
        </p:nvSpPr>
        <p:spPr>
          <a:xfrm>
            <a:off x="5093671" y="4343859"/>
            <a:ext cx="35739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700">
                <a:solidFill>
                  <a:schemeClr val="lt1"/>
                </a:solidFill>
                <a:latin typeface="Lato"/>
                <a:ea typeface="Lato"/>
                <a:cs typeface="Lato"/>
                <a:sym typeface="Lato"/>
              </a:rPr>
              <a:t>https://quickheaven.github.io/scs-3253-machine-learning/</a:t>
            </a:r>
            <a:endParaRPr sz="700">
              <a:solidFill>
                <a:schemeClr val="lt1"/>
              </a:solidFill>
              <a:latin typeface="Lato"/>
              <a:ea typeface="Lato"/>
              <a:cs typeface="Lato"/>
              <a:sym typeface="Lato"/>
            </a:endParaRPr>
          </a:p>
        </p:txBody>
      </p:sp>
      <p:sp>
        <p:nvSpPr>
          <p:cNvPr id="271" name="Google Shape;271;p21"/>
          <p:cNvSpPr txBox="1"/>
          <p:nvPr>
            <p:ph idx="1" type="body"/>
          </p:nvPr>
        </p:nvSpPr>
        <p:spPr>
          <a:xfrm>
            <a:off x="209750" y="1314875"/>
            <a:ext cx="30144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The five different types</a:t>
            </a:r>
            <a:r>
              <a:rPr lang="en-GB" sz="1200"/>
              <a:t> of malicious URLs</a:t>
            </a:r>
            <a:endParaRPr sz="1200"/>
          </a:p>
        </p:txBody>
      </p:sp>
      <p:sp>
        <p:nvSpPr>
          <p:cNvPr id="272" name="Google Shape;272;p21"/>
          <p:cNvSpPr txBox="1"/>
          <p:nvPr>
            <p:ph idx="1" type="body"/>
          </p:nvPr>
        </p:nvSpPr>
        <p:spPr>
          <a:xfrm>
            <a:off x="118325" y="1564091"/>
            <a:ext cx="2003400" cy="1333500"/>
          </a:xfrm>
          <a:prstGeom prst="rect">
            <a:avLst/>
          </a:prstGeom>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GB" sz="1200"/>
              <a:t>Defacement</a:t>
            </a:r>
            <a:endParaRPr sz="1200"/>
          </a:p>
          <a:p>
            <a:pPr indent="-304800" lvl="0" marL="457200" rtl="0" algn="l">
              <a:spcBef>
                <a:spcPts val="0"/>
              </a:spcBef>
              <a:spcAft>
                <a:spcPts val="0"/>
              </a:spcAft>
              <a:buSzPts val="1200"/>
              <a:buAutoNum type="arabicPeriod"/>
            </a:pPr>
            <a:r>
              <a:rPr lang="en-GB" sz="1200"/>
              <a:t>Benign</a:t>
            </a:r>
            <a:endParaRPr sz="1200"/>
          </a:p>
          <a:p>
            <a:pPr indent="-304800" lvl="0" marL="457200" rtl="0" algn="l">
              <a:spcBef>
                <a:spcPts val="0"/>
              </a:spcBef>
              <a:spcAft>
                <a:spcPts val="0"/>
              </a:spcAft>
              <a:buSzPts val="1200"/>
              <a:buAutoNum type="arabicPeriod"/>
            </a:pPr>
            <a:r>
              <a:rPr lang="en-GB" sz="1200"/>
              <a:t>Phishing</a:t>
            </a:r>
            <a:endParaRPr sz="1200"/>
          </a:p>
          <a:p>
            <a:pPr indent="-304800" lvl="0" marL="457200" rtl="0" algn="l">
              <a:spcBef>
                <a:spcPts val="0"/>
              </a:spcBef>
              <a:spcAft>
                <a:spcPts val="0"/>
              </a:spcAft>
              <a:buSzPts val="1200"/>
              <a:buAutoNum type="arabicPeriod"/>
            </a:pPr>
            <a:r>
              <a:rPr lang="en-GB" sz="1200"/>
              <a:t>Malware</a:t>
            </a:r>
            <a:endParaRPr sz="1200"/>
          </a:p>
          <a:p>
            <a:pPr indent="-304800" lvl="0" marL="457200" rtl="0" algn="l">
              <a:spcBef>
                <a:spcPts val="0"/>
              </a:spcBef>
              <a:spcAft>
                <a:spcPts val="0"/>
              </a:spcAft>
              <a:buSzPts val="1200"/>
              <a:buAutoNum type="arabicPeriod"/>
            </a:pPr>
            <a:r>
              <a:rPr lang="en-GB" sz="1200"/>
              <a:t>Spam</a:t>
            </a:r>
            <a:endParaRPr sz="1200"/>
          </a:p>
        </p:txBody>
      </p:sp>
      <p:pic>
        <p:nvPicPr>
          <p:cNvPr id="273" name="Google Shape;273;p21"/>
          <p:cNvPicPr preferRelativeResize="0"/>
          <p:nvPr/>
        </p:nvPicPr>
        <p:blipFill>
          <a:blip r:embed="rId4">
            <a:alphaModFix/>
          </a:blip>
          <a:stretch>
            <a:fillRect/>
          </a:stretch>
        </p:blipFill>
        <p:spPr>
          <a:xfrm>
            <a:off x="4802380" y="4364972"/>
            <a:ext cx="271396" cy="271375"/>
          </a:xfrm>
          <a:prstGeom prst="rect">
            <a:avLst/>
          </a:prstGeom>
          <a:noFill/>
          <a:ln>
            <a:noFill/>
          </a:ln>
        </p:spPr>
      </p:pic>
      <p:pic>
        <p:nvPicPr>
          <p:cNvPr id="274" name="Google Shape;274;p21"/>
          <p:cNvPicPr preferRelativeResize="0"/>
          <p:nvPr/>
        </p:nvPicPr>
        <p:blipFill>
          <a:blip r:embed="rId5">
            <a:alphaModFix/>
          </a:blip>
          <a:stretch>
            <a:fillRect/>
          </a:stretch>
        </p:blipFill>
        <p:spPr>
          <a:xfrm>
            <a:off x="363834" y="2898675"/>
            <a:ext cx="2507289" cy="1920275"/>
          </a:xfrm>
          <a:prstGeom prst="rect">
            <a:avLst/>
          </a:prstGeom>
          <a:noFill/>
          <a:ln>
            <a:noFill/>
          </a:ln>
        </p:spPr>
      </p:pic>
      <p:sp>
        <p:nvSpPr>
          <p:cNvPr id="275" name="Google Shape;275;p21"/>
          <p:cNvSpPr txBox="1"/>
          <p:nvPr>
            <p:ph type="title"/>
          </p:nvPr>
        </p:nvSpPr>
        <p:spPr>
          <a:xfrm>
            <a:off x="1017575" y="393750"/>
            <a:ext cx="35340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and Tuning Model</a:t>
            </a:r>
            <a:endParaRPr/>
          </a:p>
        </p:txBody>
      </p:sp>
      <p:sp>
        <p:nvSpPr>
          <p:cNvPr id="281" name="Google Shape;281;p22"/>
          <p:cNvSpPr txBox="1"/>
          <p:nvPr>
            <p:ph idx="1" type="body"/>
          </p:nvPr>
        </p:nvSpPr>
        <p:spPr>
          <a:xfrm>
            <a:off x="1303221" y="1134075"/>
            <a:ext cx="58773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82" name="Google Shape;282;p22"/>
          <p:cNvSpPr txBox="1"/>
          <p:nvPr>
            <p:ph idx="1" type="body"/>
          </p:nvPr>
        </p:nvSpPr>
        <p:spPr>
          <a:xfrm>
            <a:off x="407275" y="1590861"/>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Tuning Deep Neural Network</a:t>
            </a:r>
            <a:endParaRPr/>
          </a:p>
        </p:txBody>
      </p:sp>
      <p:sp>
        <p:nvSpPr>
          <p:cNvPr id="283" name="Google Shape;283;p22"/>
          <p:cNvSpPr txBox="1"/>
          <p:nvPr>
            <p:ph idx="1" type="body"/>
          </p:nvPr>
        </p:nvSpPr>
        <p:spPr>
          <a:xfrm>
            <a:off x="532725" y="25335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Epoch and Batch size tuning</a:t>
            </a:r>
            <a:endParaRPr/>
          </a:p>
          <a:p>
            <a:pPr indent="-311150" lvl="0" marL="457200" rtl="0" algn="l">
              <a:spcBef>
                <a:spcPts val="0"/>
              </a:spcBef>
              <a:spcAft>
                <a:spcPts val="0"/>
              </a:spcAft>
              <a:buSzPts val="1300"/>
              <a:buAutoNum type="arabicPeriod"/>
            </a:pPr>
            <a:r>
              <a:rPr lang="en-GB"/>
              <a:t>Hidden layers tuning</a:t>
            </a:r>
            <a:endParaRPr/>
          </a:p>
          <a:p>
            <a:pPr indent="-311150" lvl="0" marL="457200" rtl="0" algn="l">
              <a:spcBef>
                <a:spcPts val="0"/>
              </a:spcBef>
              <a:spcAft>
                <a:spcPts val="0"/>
              </a:spcAft>
              <a:buSzPts val="1300"/>
              <a:buAutoNum type="arabicPeriod"/>
            </a:pPr>
            <a:r>
              <a:rPr lang="en-GB"/>
              <a:t>Determining nodes in a layers</a:t>
            </a:r>
            <a:endParaRPr/>
          </a:p>
          <a:p>
            <a:pPr indent="-311150" lvl="0" marL="457200" rtl="0" algn="l">
              <a:spcBef>
                <a:spcPts val="0"/>
              </a:spcBef>
              <a:spcAft>
                <a:spcPts val="0"/>
              </a:spcAft>
              <a:buSzPts val="1300"/>
              <a:buAutoNum type="arabicPeriod"/>
            </a:pPr>
            <a:r>
              <a:rPr lang="en-GB"/>
              <a:t>Choosing Activation Function</a:t>
            </a:r>
            <a:endParaRPr/>
          </a:p>
          <a:p>
            <a:pPr indent="-311150" lvl="0" marL="457200" rtl="0" algn="l">
              <a:spcBef>
                <a:spcPts val="0"/>
              </a:spcBef>
              <a:spcAft>
                <a:spcPts val="0"/>
              </a:spcAft>
              <a:buSzPts val="1300"/>
              <a:buAutoNum type="arabicPeriod"/>
            </a:pPr>
            <a:r>
              <a:rPr lang="en-GB"/>
              <a:t>Initialize Weights</a:t>
            </a:r>
            <a:endParaRPr/>
          </a:p>
        </p:txBody>
      </p:sp>
      <p:sp>
        <p:nvSpPr>
          <p:cNvPr id="284" name="Google Shape;284;p22"/>
          <p:cNvSpPr txBox="1"/>
          <p:nvPr>
            <p:ph idx="1" type="body"/>
          </p:nvPr>
        </p:nvSpPr>
        <p:spPr>
          <a:xfrm>
            <a:off x="3398450" y="1584500"/>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Tuning Back Propagation</a:t>
            </a:r>
            <a:endParaRPr/>
          </a:p>
        </p:txBody>
      </p:sp>
      <p:sp>
        <p:nvSpPr>
          <p:cNvPr id="285" name="Google Shape;285;p22"/>
          <p:cNvSpPr txBox="1"/>
          <p:nvPr>
            <p:ph idx="1" type="body"/>
          </p:nvPr>
        </p:nvSpPr>
        <p:spPr>
          <a:xfrm>
            <a:off x="3428325" y="25335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Batch Normalization</a:t>
            </a:r>
            <a:endParaRPr/>
          </a:p>
          <a:p>
            <a:pPr indent="-311150" lvl="0" marL="457200" rtl="0" algn="l">
              <a:spcBef>
                <a:spcPts val="0"/>
              </a:spcBef>
              <a:spcAft>
                <a:spcPts val="0"/>
              </a:spcAft>
              <a:buSzPts val="1300"/>
              <a:buAutoNum type="arabicPeriod"/>
            </a:pPr>
            <a:r>
              <a:rPr lang="en-GB"/>
              <a:t>Optimizers</a:t>
            </a:r>
            <a:endParaRPr/>
          </a:p>
          <a:p>
            <a:pPr indent="-311150" lvl="0" marL="457200" rtl="0" algn="l">
              <a:spcBef>
                <a:spcPts val="0"/>
              </a:spcBef>
              <a:spcAft>
                <a:spcPts val="0"/>
              </a:spcAft>
              <a:buSzPts val="1300"/>
              <a:buAutoNum type="arabicPeriod"/>
            </a:pPr>
            <a:r>
              <a:rPr lang="en-GB"/>
              <a:t>Learning Rates</a:t>
            </a:r>
            <a:endParaRPr/>
          </a:p>
        </p:txBody>
      </p:sp>
      <p:sp>
        <p:nvSpPr>
          <p:cNvPr id="286" name="Google Shape;286;p22"/>
          <p:cNvSpPr txBox="1"/>
          <p:nvPr>
            <p:ph idx="1" type="body"/>
          </p:nvPr>
        </p:nvSpPr>
        <p:spPr>
          <a:xfrm>
            <a:off x="5952575" y="1593220"/>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Overfitting Management</a:t>
            </a:r>
            <a:endParaRPr/>
          </a:p>
        </p:txBody>
      </p:sp>
      <p:sp>
        <p:nvSpPr>
          <p:cNvPr id="287" name="Google Shape;287;p22"/>
          <p:cNvSpPr txBox="1"/>
          <p:nvPr>
            <p:ph idx="1" type="body"/>
          </p:nvPr>
        </p:nvSpPr>
        <p:spPr>
          <a:xfrm>
            <a:off x="5952575" y="26097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Regularization</a:t>
            </a:r>
            <a:endParaRPr/>
          </a:p>
          <a:p>
            <a:pPr indent="-311150" lvl="0" marL="457200" rtl="0" algn="l">
              <a:spcBef>
                <a:spcPts val="0"/>
              </a:spcBef>
              <a:spcAft>
                <a:spcPts val="0"/>
              </a:spcAft>
              <a:buSzPts val="1300"/>
              <a:buAutoNum type="arabicPeriod"/>
            </a:pPr>
            <a:r>
              <a:rPr lang="en-GB"/>
              <a:t>Dropout</a:t>
            </a:r>
            <a:endParaRPr/>
          </a:p>
        </p:txBody>
      </p:sp>
      <p:sp>
        <p:nvSpPr>
          <p:cNvPr id="288" name="Google Shape;288;p22"/>
          <p:cNvSpPr/>
          <p:nvPr/>
        </p:nvSpPr>
        <p:spPr>
          <a:xfrm flipH="1">
            <a:off x="746025" y="2056075"/>
            <a:ext cx="25566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9" name="Google Shape;289;p22"/>
          <p:cNvSpPr/>
          <p:nvPr/>
        </p:nvSpPr>
        <p:spPr>
          <a:xfrm>
            <a:off x="745175" y="2197653"/>
            <a:ext cx="25566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0" name="Google Shape;290;p22"/>
          <p:cNvSpPr/>
          <p:nvPr/>
        </p:nvSpPr>
        <p:spPr>
          <a:xfrm flipH="1">
            <a:off x="3332250" y="2056075"/>
            <a:ext cx="2556600" cy="128100"/>
          </a:xfrm>
          <a:prstGeom prst="parallelogram">
            <a:avLst>
              <a:gd fmla="val 9695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1" name="Google Shape;291;p22"/>
          <p:cNvSpPr/>
          <p:nvPr/>
        </p:nvSpPr>
        <p:spPr>
          <a:xfrm>
            <a:off x="3331400" y="2197653"/>
            <a:ext cx="2556600" cy="128100"/>
          </a:xfrm>
          <a:prstGeom prst="parallelogram">
            <a:avLst>
              <a:gd fmla="val 9695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2" name="Google Shape;292;p22"/>
          <p:cNvSpPr/>
          <p:nvPr/>
        </p:nvSpPr>
        <p:spPr>
          <a:xfrm flipH="1">
            <a:off x="5953425" y="2056075"/>
            <a:ext cx="25566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3" name="Google Shape;293;p22"/>
          <p:cNvSpPr/>
          <p:nvPr/>
        </p:nvSpPr>
        <p:spPr>
          <a:xfrm>
            <a:off x="5952575" y="2197653"/>
            <a:ext cx="25566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94" name="Google Shape;294;p22"/>
          <p:cNvCxnSpPr/>
          <p:nvPr/>
        </p:nvCxnSpPr>
        <p:spPr>
          <a:xfrm>
            <a:off x="2364275" y="1234925"/>
            <a:ext cx="808500" cy="821100"/>
          </a:xfrm>
          <a:prstGeom prst="straightConnector1">
            <a:avLst/>
          </a:prstGeom>
          <a:noFill/>
          <a:ln cap="flat" cmpd="sng" w="9525">
            <a:solidFill>
              <a:srgbClr val="FFFFFF"/>
            </a:solidFill>
            <a:prstDash val="solid"/>
            <a:round/>
            <a:headEnd len="med" w="med" type="none"/>
            <a:tailEnd len="med" w="med" type="none"/>
          </a:ln>
        </p:spPr>
      </p:cxnSp>
      <p:cxnSp>
        <p:nvCxnSpPr>
          <p:cNvPr id="295" name="Google Shape;295;p22"/>
          <p:cNvCxnSpPr/>
          <p:nvPr/>
        </p:nvCxnSpPr>
        <p:spPr>
          <a:xfrm>
            <a:off x="4950170" y="1239375"/>
            <a:ext cx="810000" cy="820800"/>
          </a:xfrm>
          <a:prstGeom prst="straightConnector1">
            <a:avLst/>
          </a:prstGeom>
          <a:noFill/>
          <a:ln cap="flat" cmpd="sng" w="9525">
            <a:solidFill>
              <a:srgbClr val="666666"/>
            </a:solidFill>
            <a:prstDash val="solid"/>
            <a:round/>
            <a:headEnd len="med" w="med" type="none"/>
            <a:tailEnd len="med" w="med" type="none"/>
          </a:ln>
        </p:spPr>
      </p:cxnSp>
      <p:cxnSp>
        <p:nvCxnSpPr>
          <p:cNvPr id="296" name="Google Shape;296;p22"/>
          <p:cNvCxnSpPr/>
          <p:nvPr/>
        </p:nvCxnSpPr>
        <p:spPr>
          <a:xfrm>
            <a:off x="7570320" y="1239375"/>
            <a:ext cx="810000" cy="8208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t>
            </a:r>
            <a:r>
              <a:rPr lang="en-GB"/>
              <a:t>uning</a:t>
            </a:r>
            <a:r>
              <a:rPr lang="en-GB"/>
              <a:t>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Epoch and Batch size tuning</a:t>
            </a:r>
            <a:endParaRPr>
              <a:solidFill>
                <a:schemeClr val="dk2"/>
              </a:solidFill>
            </a:endParaRPr>
          </a:p>
        </p:txBody>
      </p:sp>
      <p:sp>
        <p:nvSpPr>
          <p:cNvPr id="302" name="Google Shape;302;p23"/>
          <p:cNvSpPr txBox="1"/>
          <p:nvPr>
            <p:ph idx="1" type="body"/>
          </p:nvPr>
        </p:nvSpPr>
        <p:spPr>
          <a:xfrm>
            <a:off x="1303221" y="1134075"/>
            <a:ext cx="58773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03" name="Google Shape;303;p23"/>
          <p:cNvPicPr preferRelativeResize="0"/>
          <p:nvPr/>
        </p:nvPicPr>
        <p:blipFill>
          <a:blip r:embed="rId3">
            <a:alphaModFix/>
          </a:blip>
          <a:stretch>
            <a:fillRect/>
          </a:stretch>
        </p:blipFill>
        <p:spPr>
          <a:xfrm>
            <a:off x="1523177" y="1518923"/>
            <a:ext cx="3604850" cy="2444075"/>
          </a:xfrm>
          <a:prstGeom prst="rect">
            <a:avLst/>
          </a:prstGeom>
          <a:noFill/>
          <a:ln>
            <a:noFill/>
          </a:ln>
        </p:spPr>
      </p:pic>
      <p:sp>
        <p:nvSpPr>
          <p:cNvPr id="304" name="Google Shape;304;p23"/>
          <p:cNvSpPr txBox="1"/>
          <p:nvPr>
            <p:ph idx="1" type="body"/>
          </p:nvPr>
        </p:nvSpPr>
        <p:spPr>
          <a:xfrm>
            <a:off x="5606375" y="1384050"/>
            <a:ext cx="2769900" cy="1481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Figure out the right number of batches and epochs first, and then use that for further experimentation.</a:t>
            </a:r>
            <a:endParaRPr/>
          </a:p>
          <a:p>
            <a:pPr indent="0" lvl="0" marL="0" rtl="0" algn="l">
              <a:spcBef>
                <a:spcPts val="1600"/>
              </a:spcBef>
              <a:spcAft>
                <a:spcPts val="0"/>
              </a:spcAft>
              <a:buNone/>
            </a:pPr>
            <a:r>
              <a:rPr b="1" lang="en-GB">
                <a:solidFill>
                  <a:srgbClr val="FF9900"/>
                </a:solidFill>
              </a:rPr>
              <a:t>Batch Size:</a:t>
            </a:r>
            <a:r>
              <a:rPr lang="en-GB"/>
              <a:t> Experiment for the right size, batch size of 32 found most optimal for most use cases.</a:t>
            </a:r>
            <a:endParaRPr/>
          </a:p>
          <a:p>
            <a:pPr indent="0" lvl="0" marL="0" rtl="0" algn="l">
              <a:spcBef>
                <a:spcPts val="1600"/>
              </a:spcBef>
              <a:spcAft>
                <a:spcPts val="1600"/>
              </a:spcAft>
              <a:buNone/>
            </a:pPr>
            <a:r>
              <a:rPr b="1" lang="en-GB">
                <a:solidFill>
                  <a:srgbClr val="FF9900"/>
                </a:solidFill>
              </a:rPr>
              <a:t>Epoch:</a:t>
            </a:r>
            <a:r>
              <a:rPr lang="en-GB">
                <a:solidFill>
                  <a:srgbClr val="FF9900"/>
                </a:solidFill>
              </a:rPr>
              <a:t> </a:t>
            </a:r>
            <a:r>
              <a:rPr lang="en-GB"/>
              <a:t>Choose the earliest value when accuracy stabilizers.</a:t>
            </a:r>
            <a:endParaRPr/>
          </a:p>
        </p:txBody>
      </p:sp>
      <p:sp>
        <p:nvSpPr>
          <p:cNvPr id="305" name="Google Shape;305;p23"/>
          <p:cNvSpPr txBox="1"/>
          <p:nvPr>
            <p:ph idx="1" type="body"/>
          </p:nvPr>
        </p:nvSpPr>
        <p:spPr>
          <a:xfrm>
            <a:off x="1545475" y="4144621"/>
            <a:ext cx="3976200" cy="6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The model with </a:t>
            </a:r>
            <a:r>
              <a:rPr b="1" lang="en-GB">
                <a:solidFill>
                  <a:srgbClr val="FF9900"/>
                </a:solidFill>
              </a:rPr>
              <a:t>batch size 32</a:t>
            </a:r>
            <a:r>
              <a:rPr lang="en-GB"/>
              <a:t> result to higher accuracy and faster completion with fewer epochs.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Hidden layers</a:t>
            </a:r>
            <a:r>
              <a:rPr lang="en-GB" sz="1300">
                <a:solidFill>
                  <a:schemeClr val="dk2"/>
                </a:solidFill>
                <a:latin typeface="Lato"/>
                <a:ea typeface="Lato"/>
                <a:cs typeface="Lato"/>
                <a:sym typeface="Lato"/>
              </a:rPr>
              <a:t> tuning</a:t>
            </a:r>
            <a:endParaRPr>
              <a:solidFill>
                <a:schemeClr val="dk2"/>
              </a:solidFill>
            </a:endParaRPr>
          </a:p>
        </p:txBody>
      </p:sp>
      <p:sp>
        <p:nvSpPr>
          <p:cNvPr id="311" name="Google Shape;311;p24"/>
          <p:cNvSpPr txBox="1"/>
          <p:nvPr>
            <p:ph idx="1" type="body"/>
          </p:nvPr>
        </p:nvSpPr>
        <p:spPr>
          <a:xfrm>
            <a:off x="3046125" y="1184650"/>
            <a:ext cx="5713800" cy="15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One of the key model architecture hyperparameters is the number of hidden layers. As the number of layers increases, it increases the possibility of learning complex relationships between features and target variables, but it will also increase the cost and time needed for both training and inference. It is also has the risk of overfitting the training set.</a:t>
            </a:r>
            <a:br>
              <a:rPr lang="en-GB" sz="1100"/>
            </a:br>
            <a:br>
              <a:rPr lang="en-GB" sz="1100"/>
            </a:br>
            <a:r>
              <a:rPr lang="en-GB" sz="1100"/>
              <a:t>A </a:t>
            </a:r>
            <a:r>
              <a:rPr b="1" lang="en-GB" sz="1100">
                <a:solidFill>
                  <a:srgbClr val="FF9900"/>
                </a:solidFill>
              </a:rPr>
              <a:t>value of two</a:t>
            </a:r>
            <a:r>
              <a:rPr lang="en-GB" sz="1100"/>
              <a:t> has been sufficient for simple problems. It is recommended to increase the number of layers only based on experimentation if the set accuracy levels are not achieved. Otherwise, additional layers will take resources and time without providing any additional value.</a:t>
            </a:r>
            <a:endParaRPr sz="1100"/>
          </a:p>
          <a:p>
            <a:pPr indent="0" lvl="0" marL="0" rtl="0" algn="l">
              <a:spcBef>
                <a:spcPts val="1600"/>
              </a:spcBef>
              <a:spcAft>
                <a:spcPts val="1600"/>
              </a:spcAft>
              <a:buNone/>
            </a:pPr>
            <a:r>
              <a:t/>
            </a:r>
            <a:endParaRPr sz="1100"/>
          </a:p>
        </p:txBody>
      </p:sp>
      <p:pic>
        <p:nvPicPr>
          <p:cNvPr id="312" name="Google Shape;312;p24"/>
          <p:cNvPicPr preferRelativeResize="0"/>
          <p:nvPr/>
        </p:nvPicPr>
        <p:blipFill>
          <a:blip r:embed="rId3">
            <a:alphaModFix/>
          </a:blip>
          <a:stretch>
            <a:fillRect/>
          </a:stretch>
        </p:blipFill>
        <p:spPr>
          <a:xfrm>
            <a:off x="419505" y="1464456"/>
            <a:ext cx="2496050" cy="1688242"/>
          </a:xfrm>
          <a:prstGeom prst="rect">
            <a:avLst/>
          </a:prstGeom>
          <a:noFill/>
          <a:ln>
            <a:noFill/>
          </a:ln>
        </p:spPr>
      </p:pic>
      <p:pic>
        <p:nvPicPr>
          <p:cNvPr id="313" name="Google Shape;313;p24"/>
          <p:cNvPicPr preferRelativeResize="0"/>
          <p:nvPr/>
        </p:nvPicPr>
        <p:blipFill>
          <a:blip r:embed="rId4">
            <a:alphaModFix/>
          </a:blip>
          <a:stretch>
            <a:fillRect/>
          </a:stretch>
        </p:blipFill>
        <p:spPr>
          <a:xfrm>
            <a:off x="3257822" y="3369050"/>
            <a:ext cx="1813175" cy="1433575"/>
          </a:xfrm>
          <a:prstGeom prst="rect">
            <a:avLst/>
          </a:prstGeom>
          <a:noFill/>
          <a:ln>
            <a:noFill/>
          </a:ln>
        </p:spPr>
      </p:pic>
      <p:pic>
        <p:nvPicPr>
          <p:cNvPr id="314" name="Google Shape;314;p24"/>
          <p:cNvPicPr preferRelativeResize="0"/>
          <p:nvPr/>
        </p:nvPicPr>
        <p:blipFill>
          <a:blip r:embed="rId5">
            <a:alphaModFix/>
          </a:blip>
          <a:stretch>
            <a:fillRect/>
          </a:stretch>
        </p:blipFill>
        <p:spPr>
          <a:xfrm>
            <a:off x="7031800" y="3369050"/>
            <a:ext cx="1773001" cy="1407269"/>
          </a:xfrm>
          <a:prstGeom prst="rect">
            <a:avLst/>
          </a:prstGeom>
          <a:noFill/>
          <a:ln>
            <a:noFill/>
          </a:ln>
        </p:spPr>
      </p:pic>
      <p:pic>
        <p:nvPicPr>
          <p:cNvPr id="315" name="Google Shape;315;p24"/>
          <p:cNvPicPr preferRelativeResize="0"/>
          <p:nvPr/>
        </p:nvPicPr>
        <p:blipFill>
          <a:blip r:embed="rId6">
            <a:alphaModFix/>
          </a:blip>
          <a:stretch>
            <a:fillRect/>
          </a:stretch>
        </p:blipFill>
        <p:spPr>
          <a:xfrm>
            <a:off x="7821927" y="4689775"/>
            <a:ext cx="412700" cy="370025"/>
          </a:xfrm>
          <a:prstGeom prst="rect">
            <a:avLst/>
          </a:prstGeom>
          <a:noFill/>
          <a:ln>
            <a:noFill/>
          </a:ln>
        </p:spPr>
      </p:pic>
      <p:pic>
        <p:nvPicPr>
          <p:cNvPr id="316" name="Google Shape;316;p24"/>
          <p:cNvPicPr preferRelativeResize="0"/>
          <p:nvPr/>
        </p:nvPicPr>
        <p:blipFill>
          <a:blip r:embed="rId7">
            <a:alphaModFix/>
          </a:blip>
          <a:stretch>
            <a:fillRect/>
          </a:stretch>
        </p:blipFill>
        <p:spPr>
          <a:xfrm>
            <a:off x="417950" y="3266998"/>
            <a:ext cx="2499141" cy="1686002"/>
          </a:xfrm>
          <a:prstGeom prst="rect">
            <a:avLst/>
          </a:prstGeom>
          <a:noFill/>
          <a:ln>
            <a:noFill/>
          </a:ln>
        </p:spPr>
      </p:pic>
      <p:pic>
        <p:nvPicPr>
          <p:cNvPr id="317" name="Google Shape;317;p24"/>
          <p:cNvPicPr preferRelativeResize="0"/>
          <p:nvPr/>
        </p:nvPicPr>
        <p:blipFill>
          <a:blip r:embed="rId8">
            <a:alphaModFix/>
          </a:blip>
          <a:stretch>
            <a:fillRect/>
          </a:stretch>
        </p:blipFill>
        <p:spPr>
          <a:xfrm>
            <a:off x="5137675" y="3369050"/>
            <a:ext cx="1813175" cy="14359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Determining nodes in a layers</a:t>
            </a:r>
            <a:endParaRPr>
              <a:solidFill>
                <a:schemeClr val="dk2"/>
              </a:solidFill>
            </a:endParaRPr>
          </a:p>
        </p:txBody>
      </p:sp>
      <p:sp>
        <p:nvSpPr>
          <p:cNvPr id="323" name="Google Shape;323;p25"/>
          <p:cNvSpPr txBox="1"/>
          <p:nvPr>
            <p:ph idx="1" type="body"/>
          </p:nvPr>
        </p:nvSpPr>
        <p:spPr>
          <a:xfrm>
            <a:off x="3046125" y="1413250"/>
            <a:ext cx="5713800" cy="15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More nodes means more possibility for the model to learn complex relationships. However similar to number of layers, it will results to more training and resources.</a:t>
            </a:r>
            <a:endParaRPr sz="1200"/>
          </a:p>
        </p:txBody>
      </p:sp>
      <p:pic>
        <p:nvPicPr>
          <p:cNvPr id="324" name="Google Shape;324;p25"/>
          <p:cNvPicPr preferRelativeResize="0"/>
          <p:nvPr/>
        </p:nvPicPr>
        <p:blipFill>
          <a:blip r:embed="rId3">
            <a:alphaModFix/>
          </a:blip>
          <a:stretch>
            <a:fillRect/>
          </a:stretch>
        </p:blipFill>
        <p:spPr>
          <a:xfrm>
            <a:off x="421150" y="1445325"/>
            <a:ext cx="2465408" cy="1645100"/>
          </a:xfrm>
          <a:prstGeom prst="rect">
            <a:avLst/>
          </a:prstGeom>
          <a:noFill/>
          <a:ln>
            <a:noFill/>
          </a:ln>
        </p:spPr>
      </p:pic>
      <p:pic>
        <p:nvPicPr>
          <p:cNvPr id="325" name="Google Shape;325;p25"/>
          <p:cNvPicPr preferRelativeResize="0"/>
          <p:nvPr/>
        </p:nvPicPr>
        <p:blipFill>
          <a:blip r:embed="rId4">
            <a:alphaModFix/>
          </a:blip>
          <a:stretch>
            <a:fillRect/>
          </a:stretch>
        </p:blipFill>
        <p:spPr>
          <a:xfrm>
            <a:off x="407671" y="3153275"/>
            <a:ext cx="2465400" cy="1625825"/>
          </a:xfrm>
          <a:prstGeom prst="rect">
            <a:avLst/>
          </a:prstGeom>
          <a:noFill/>
          <a:ln>
            <a:noFill/>
          </a:ln>
        </p:spPr>
      </p:pic>
      <p:pic>
        <p:nvPicPr>
          <p:cNvPr id="326" name="Google Shape;326;p25"/>
          <p:cNvPicPr preferRelativeResize="0"/>
          <p:nvPr/>
        </p:nvPicPr>
        <p:blipFill>
          <a:blip r:embed="rId5">
            <a:alphaModFix/>
          </a:blip>
          <a:stretch>
            <a:fillRect/>
          </a:stretch>
        </p:blipFill>
        <p:spPr>
          <a:xfrm>
            <a:off x="3146250" y="2241550"/>
            <a:ext cx="1833675" cy="1467750"/>
          </a:xfrm>
          <a:prstGeom prst="rect">
            <a:avLst/>
          </a:prstGeom>
          <a:noFill/>
          <a:ln>
            <a:noFill/>
          </a:ln>
        </p:spPr>
      </p:pic>
      <p:pic>
        <p:nvPicPr>
          <p:cNvPr id="327" name="Google Shape;327;p25"/>
          <p:cNvPicPr preferRelativeResize="0"/>
          <p:nvPr/>
        </p:nvPicPr>
        <p:blipFill>
          <a:blip r:embed="rId6">
            <a:alphaModFix/>
          </a:blip>
          <a:stretch>
            <a:fillRect/>
          </a:stretch>
        </p:blipFill>
        <p:spPr>
          <a:xfrm>
            <a:off x="5096975" y="2241550"/>
            <a:ext cx="1833675" cy="1459534"/>
          </a:xfrm>
          <a:prstGeom prst="rect">
            <a:avLst/>
          </a:prstGeom>
          <a:noFill/>
          <a:ln>
            <a:noFill/>
          </a:ln>
        </p:spPr>
      </p:pic>
      <p:pic>
        <p:nvPicPr>
          <p:cNvPr id="328" name="Google Shape;328;p25"/>
          <p:cNvPicPr preferRelativeResize="0"/>
          <p:nvPr/>
        </p:nvPicPr>
        <p:blipFill>
          <a:blip r:embed="rId7">
            <a:alphaModFix/>
          </a:blip>
          <a:stretch>
            <a:fillRect/>
          </a:stretch>
        </p:blipFill>
        <p:spPr>
          <a:xfrm>
            <a:off x="7069702" y="2241550"/>
            <a:ext cx="1833675" cy="1463641"/>
          </a:xfrm>
          <a:prstGeom prst="rect">
            <a:avLst/>
          </a:prstGeom>
          <a:noFill/>
          <a:ln>
            <a:noFill/>
          </a:ln>
        </p:spPr>
      </p:pic>
      <p:pic>
        <p:nvPicPr>
          <p:cNvPr id="329" name="Google Shape;329;p25"/>
          <p:cNvPicPr preferRelativeResize="0"/>
          <p:nvPr/>
        </p:nvPicPr>
        <p:blipFill>
          <a:blip r:embed="rId8">
            <a:alphaModFix/>
          </a:blip>
          <a:stretch>
            <a:fillRect/>
          </a:stretch>
        </p:blipFill>
        <p:spPr>
          <a:xfrm>
            <a:off x="5807465" y="3781175"/>
            <a:ext cx="412700" cy="37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